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4" r:id="rId17"/>
    <p:sldId id="276" r:id="rId18"/>
    <p:sldId id="277" r:id="rId19"/>
    <p:sldId id="278" r:id="rId20"/>
    <p:sldId id="279" r:id="rId21"/>
    <p:sldId id="280"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Raleway" panose="020B0604020202020204" charset="0"/>
      <p:regular r:id="rId36"/>
      <p:bold r:id="rId37"/>
      <p:italic r:id="rId38"/>
      <p:boldItalic r:id="rId39"/>
    </p:embeddedFont>
    <p:embeddedFont>
      <p:font typeface="Trebuchet MS" panose="020B060302020202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dia Chenier-Yacoub" initials="NC" lastIdx="1" clrIdx="0">
    <p:extLst>
      <p:ext uri="{19B8F6BF-5375-455C-9EA6-DF929625EA0E}">
        <p15:presenceInfo xmlns:p15="http://schemas.microsoft.com/office/powerpoint/2012/main" userId="6bd848380e393a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82C6E-6819-43EF-B898-65C9DA24E0CB}" v="14" dt="2020-03-19T23:48:45.905"/>
  </p1510:revLst>
</p1510:revInfo>
</file>

<file path=ppt/tableStyles.xml><?xml version="1.0" encoding="utf-8"?>
<a:tblStyleLst xmlns:a="http://schemas.openxmlformats.org/drawingml/2006/main" def="{8077E11D-9716-47F9-8176-3F0A32516139}">
  <a:tblStyle styleId="{8077E11D-9716-47F9-8176-3F0A325161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ia Chenier-Yacoub" userId="6bd848380e393ac2" providerId="LiveId" clId="{20E82C6E-6819-43EF-B898-65C9DA24E0CB}"/>
    <pc:docChg chg="undo custSel delSld modSld">
      <pc:chgData name="Nadia Chenier-Yacoub" userId="6bd848380e393ac2" providerId="LiveId" clId="{20E82C6E-6819-43EF-B898-65C9DA24E0CB}" dt="2020-03-19T23:49:06.535" v="926" actId="12"/>
      <pc:docMkLst>
        <pc:docMk/>
      </pc:docMkLst>
      <pc:sldChg chg="delSp modSp mod setBg">
        <pc:chgData name="Nadia Chenier-Yacoub" userId="6bd848380e393ac2" providerId="LiveId" clId="{20E82C6E-6819-43EF-B898-65C9DA24E0CB}" dt="2020-03-19T22:20:13.697" v="353" actId="12"/>
        <pc:sldMkLst>
          <pc:docMk/>
          <pc:sldMk cId="0" sldId="257"/>
        </pc:sldMkLst>
        <pc:spChg chg="mod">
          <ac:chgData name="Nadia Chenier-Yacoub" userId="6bd848380e393ac2" providerId="LiveId" clId="{20E82C6E-6819-43EF-B898-65C9DA24E0CB}" dt="2020-03-19T22:20:04.872" v="349" actId="1076"/>
          <ac:spMkLst>
            <pc:docMk/>
            <pc:sldMk cId="0" sldId="257"/>
            <ac:spMk id="182" creationId="{00000000-0000-0000-0000-000000000000}"/>
          </ac:spMkLst>
        </pc:spChg>
        <pc:spChg chg="del">
          <ac:chgData name="Nadia Chenier-Yacoub" userId="6bd848380e393ac2" providerId="LiveId" clId="{20E82C6E-6819-43EF-B898-65C9DA24E0CB}" dt="2020-03-19T22:16:23.661" v="2" actId="478"/>
          <ac:spMkLst>
            <pc:docMk/>
            <pc:sldMk cId="0" sldId="257"/>
            <ac:spMk id="183" creationId="{00000000-0000-0000-0000-000000000000}"/>
          </ac:spMkLst>
        </pc:spChg>
        <pc:spChg chg="del">
          <ac:chgData name="Nadia Chenier-Yacoub" userId="6bd848380e393ac2" providerId="LiveId" clId="{20E82C6E-6819-43EF-B898-65C9DA24E0CB}" dt="2020-03-19T22:16:40.769" v="3" actId="478"/>
          <ac:spMkLst>
            <pc:docMk/>
            <pc:sldMk cId="0" sldId="257"/>
            <ac:spMk id="184" creationId="{00000000-0000-0000-0000-000000000000}"/>
          </ac:spMkLst>
        </pc:spChg>
        <pc:spChg chg="del">
          <ac:chgData name="Nadia Chenier-Yacoub" userId="6bd848380e393ac2" providerId="LiveId" clId="{20E82C6E-6819-43EF-B898-65C9DA24E0CB}" dt="2020-03-19T22:17:03.661" v="12" actId="478"/>
          <ac:spMkLst>
            <pc:docMk/>
            <pc:sldMk cId="0" sldId="257"/>
            <ac:spMk id="185" creationId="{00000000-0000-0000-0000-000000000000}"/>
          </ac:spMkLst>
        </pc:spChg>
        <pc:spChg chg="mod">
          <ac:chgData name="Nadia Chenier-Yacoub" userId="6bd848380e393ac2" providerId="LiveId" clId="{20E82C6E-6819-43EF-B898-65C9DA24E0CB}" dt="2020-03-19T22:20:13.697" v="353" actId="12"/>
          <ac:spMkLst>
            <pc:docMk/>
            <pc:sldMk cId="0" sldId="257"/>
            <ac:spMk id="186" creationId="{00000000-0000-0000-0000-000000000000}"/>
          </ac:spMkLst>
        </pc:spChg>
        <pc:spChg chg="del">
          <ac:chgData name="Nadia Chenier-Yacoub" userId="6bd848380e393ac2" providerId="LiveId" clId="{20E82C6E-6819-43EF-B898-65C9DA24E0CB}" dt="2020-03-19T22:16:57.364" v="10" actId="478"/>
          <ac:spMkLst>
            <pc:docMk/>
            <pc:sldMk cId="0" sldId="257"/>
            <ac:spMk id="187" creationId="{00000000-0000-0000-0000-000000000000}"/>
          </ac:spMkLst>
        </pc:spChg>
        <pc:spChg chg="del mod">
          <ac:chgData name="Nadia Chenier-Yacoub" userId="6bd848380e393ac2" providerId="LiveId" clId="{20E82C6E-6819-43EF-B898-65C9DA24E0CB}" dt="2020-03-19T22:16:54.217" v="9" actId="478"/>
          <ac:spMkLst>
            <pc:docMk/>
            <pc:sldMk cId="0" sldId="257"/>
            <ac:spMk id="188" creationId="{00000000-0000-0000-0000-000000000000}"/>
          </ac:spMkLst>
        </pc:spChg>
        <pc:spChg chg="del">
          <ac:chgData name="Nadia Chenier-Yacoub" userId="6bd848380e393ac2" providerId="LiveId" clId="{20E82C6E-6819-43EF-B898-65C9DA24E0CB}" dt="2020-03-19T22:16:59.894" v="11" actId="478"/>
          <ac:spMkLst>
            <pc:docMk/>
            <pc:sldMk cId="0" sldId="257"/>
            <ac:spMk id="189" creationId="{00000000-0000-0000-0000-000000000000}"/>
          </ac:spMkLst>
        </pc:spChg>
        <pc:spChg chg="del">
          <ac:chgData name="Nadia Chenier-Yacoub" userId="6bd848380e393ac2" providerId="LiveId" clId="{20E82C6E-6819-43EF-B898-65C9DA24E0CB}" dt="2020-03-19T22:16:42.490" v="4" actId="478"/>
          <ac:spMkLst>
            <pc:docMk/>
            <pc:sldMk cId="0" sldId="257"/>
            <ac:spMk id="190" creationId="{00000000-0000-0000-0000-000000000000}"/>
          </ac:spMkLst>
        </pc:spChg>
        <pc:spChg chg="del">
          <ac:chgData name="Nadia Chenier-Yacoub" userId="6bd848380e393ac2" providerId="LiveId" clId="{20E82C6E-6819-43EF-B898-65C9DA24E0CB}" dt="2020-03-19T22:16:50.669" v="7" actId="478"/>
          <ac:spMkLst>
            <pc:docMk/>
            <pc:sldMk cId="0" sldId="257"/>
            <ac:spMk id="191" creationId="{00000000-0000-0000-0000-000000000000}"/>
          </ac:spMkLst>
        </pc:spChg>
        <pc:spChg chg="del">
          <ac:chgData name="Nadia Chenier-Yacoub" userId="6bd848380e393ac2" providerId="LiveId" clId="{20E82C6E-6819-43EF-B898-65C9DA24E0CB}" dt="2020-03-19T22:16:48.231" v="6" actId="478"/>
          <ac:spMkLst>
            <pc:docMk/>
            <pc:sldMk cId="0" sldId="257"/>
            <ac:spMk id="192" creationId="{00000000-0000-0000-0000-000000000000}"/>
          </ac:spMkLst>
        </pc:spChg>
        <pc:spChg chg="del">
          <ac:chgData name="Nadia Chenier-Yacoub" userId="6bd848380e393ac2" providerId="LiveId" clId="{20E82C6E-6819-43EF-B898-65C9DA24E0CB}" dt="2020-03-19T22:16:45.403" v="5" actId="478"/>
          <ac:spMkLst>
            <pc:docMk/>
            <pc:sldMk cId="0" sldId="257"/>
            <ac:spMk id="193" creationId="{00000000-0000-0000-0000-000000000000}"/>
          </ac:spMkLst>
        </pc:spChg>
      </pc:sldChg>
      <pc:sldChg chg="modSp mod">
        <pc:chgData name="Nadia Chenier-Yacoub" userId="6bd848380e393ac2" providerId="LiveId" clId="{20E82C6E-6819-43EF-B898-65C9DA24E0CB}" dt="2020-03-19T22:35:49.474" v="369" actId="20577"/>
        <pc:sldMkLst>
          <pc:docMk/>
          <pc:sldMk cId="0" sldId="258"/>
        </pc:sldMkLst>
        <pc:spChg chg="mod">
          <ac:chgData name="Nadia Chenier-Yacoub" userId="6bd848380e393ac2" providerId="LiveId" clId="{20E82C6E-6819-43EF-B898-65C9DA24E0CB}" dt="2020-03-19T22:35:49.474" v="369" actId="20577"/>
          <ac:spMkLst>
            <pc:docMk/>
            <pc:sldMk cId="0" sldId="258"/>
            <ac:spMk id="198" creationId="{00000000-0000-0000-0000-000000000000}"/>
          </ac:spMkLst>
        </pc:spChg>
        <pc:spChg chg="mod">
          <ac:chgData name="Nadia Chenier-Yacoub" userId="6bd848380e393ac2" providerId="LiveId" clId="{20E82C6E-6819-43EF-B898-65C9DA24E0CB}" dt="2020-03-19T22:35:42.077" v="368"/>
          <ac:spMkLst>
            <pc:docMk/>
            <pc:sldMk cId="0" sldId="258"/>
            <ac:spMk id="199" creationId="{00000000-0000-0000-0000-000000000000}"/>
          </ac:spMkLst>
        </pc:spChg>
      </pc:sldChg>
      <pc:sldChg chg="addCm delCm">
        <pc:chgData name="Nadia Chenier-Yacoub" userId="6bd848380e393ac2" providerId="LiveId" clId="{20E82C6E-6819-43EF-B898-65C9DA24E0CB}" dt="2020-03-19T23:15:46.169" v="371" actId="1592"/>
        <pc:sldMkLst>
          <pc:docMk/>
          <pc:sldMk cId="0" sldId="260"/>
        </pc:sldMkLst>
      </pc:sldChg>
      <pc:sldChg chg="modSp mod">
        <pc:chgData name="Nadia Chenier-Yacoub" userId="6bd848380e393ac2" providerId="LiveId" clId="{20E82C6E-6819-43EF-B898-65C9DA24E0CB}" dt="2020-03-19T23:49:06.535" v="926" actId="12"/>
        <pc:sldMkLst>
          <pc:docMk/>
          <pc:sldMk cId="0" sldId="267"/>
        </pc:sldMkLst>
        <pc:spChg chg="mod">
          <ac:chgData name="Nadia Chenier-Yacoub" userId="6bd848380e393ac2" providerId="LiveId" clId="{20E82C6E-6819-43EF-B898-65C9DA24E0CB}" dt="2020-03-19T23:46:27.547" v="913" actId="1076"/>
          <ac:spMkLst>
            <pc:docMk/>
            <pc:sldMk cId="0" sldId="267"/>
            <ac:spMk id="262" creationId="{00000000-0000-0000-0000-000000000000}"/>
          </ac:spMkLst>
        </pc:spChg>
        <pc:spChg chg="mod">
          <ac:chgData name="Nadia Chenier-Yacoub" userId="6bd848380e393ac2" providerId="LiveId" clId="{20E82C6E-6819-43EF-B898-65C9DA24E0CB}" dt="2020-03-19T23:49:06.535" v="926" actId="12"/>
          <ac:spMkLst>
            <pc:docMk/>
            <pc:sldMk cId="0" sldId="267"/>
            <ac:spMk id="263" creationId="{00000000-0000-0000-0000-000000000000}"/>
          </ac:spMkLst>
        </pc:spChg>
      </pc:sldChg>
      <pc:sldChg chg="modSp mod">
        <pc:chgData name="Nadia Chenier-Yacoub" userId="6bd848380e393ac2" providerId="LiveId" clId="{20E82C6E-6819-43EF-B898-65C9DA24E0CB}" dt="2020-03-19T23:48:01.268" v="922" actId="20577"/>
        <pc:sldMkLst>
          <pc:docMk/>
          <pc:sldMk cId="0" sldId="268"/>
        </pc:sldMkLst>
        <pc:spChg chg="mod">
          <ac:chgData name="Nadia Chenier-Yacoub" userId="6bd848380e393ac2" providerId="LiveId" clId="{20E82C6E-6819-43EF-B898-65C9DA24E0CB}" dt="2020-03-19T23:48:01.268" v="922" actId="20577"/>
          <ac:spMkLst>
            <pc:docMk/>
            <pc:sldMk cId="0" sldId="268"/>
            <ac:spMk id="269" creationId="{00000000-0000-0000-0000-000000000000}"/>
          </ac:spMkLst>
        </pc:spChg>
      </pc:sldChg>
      <pc:sldChg chg="modSp mod">
        <pc:chgData name="Nadia Chenier-Yacoub" userId="6bd848380e393ac2" providerId="LiveId" clId="{20E82C6E-6819-43EF-B898-65C9DA24E0CB}" dt="2020-03-19T23:34:12.550" v="734" actId="1076"/>
        <pc:sldMkLst>
          <pc:docMk/>
          <pc:sldMk cId="0" sldId="269"/>
        </pc:sldMkLst>
        <pc:spChg chg="mod">
          <ac:chgData name="Nadia Chenier-Yacoub" userId="6bd848380e393ac2" providerId="LiveId" clId="{20E82C6E-6819-43EF-B898-65C9DA24E0CB}" dt="2020-03-19T23:34:12.550" v="734" actId="1076"/>
          <ac:spMkLst>
            <pc:docMk/>
            <pc:sldMk cId="0" sldId="269"/>
            <ac:spMk id="275" creationId="{00000000-0000-0000-0000-000000000000}"/>
          </ac:spMkLst>
        </pc:spChg>
      </pc:sldChg>
      <pc:sldChg chg="del">
        <pc:chgData name="Nadia Chenier-Yacoub" userId="6bd848380e393ac2" providerId="LiveId" clId="{20E82C6E-6819-43EF-B898-65C9DA24E0CB}" dt="2020-03-19T22:34:31.345" v="358" actId="47"/>
        <pc:sldMkLst>
          <pc:docMk/>
          <pc:sldMk cId="0" sldId="270"/>
        </pc:sldMkLst>
      </pc:sldChg>
      <pc:sldChg chg="del">
        <pc:chgData name="Nadia Chenier-Yacoub" userId="6bd848380e393ac2" providerId="LiveId" clId="{20E82C6E-6819-43EF-B898-65C9DA24E0CB}" dt="2020-03-19T22:34:34.193" v="359" actId="47"/>
        <pc:sldMkLst>
          <pc:docMk/>
          <pc:sldMk cId="0" sldId="271"/>
        </pc:sldMkLst>
      </pc:sldChg>
      <pc:sldChg chg="del">
        <pc:chgData name="Nadia Chenier-Yacoub" userId="6bd848380e393ac2" providerId="LiveId" clId="{20E82C6E-6819-43EF-B898-65C9DA24E0CB}" dt="2020-03-19T22:34:27.057" v="357" actId="47"/>
        <pc:sldMkLst>
          <pc:docMk/>
          <pc:sldMk cId="0" sldId="272"/>
        </pc:sldMkLst>
      </pc:sldChg>
      <pc:sldChg chg="addSp delSp modSp mod">
        <pc:chgData name="Nadia Chenier-Yacoub" userId="6bd848380e393ac2" providerId="LiveId" clId="{20E82C6E-6819-43EF-B898-65C9DA24E0CB}" dt="2020-03-19T23:40:20.808" v="742" actId="1076"/>
        <pc:sldMkLst>
          <pc:docMk/>
          <pc:sldMk cId="0" sldId="273"/>
        </pc:sldMkLst>
        <pc:spChg chg="add mod">
          <ac:chgData name="Nadia Chenier-Yacoub" userId="6bd848380e393ac2" providerId="LiveId" clId="{20E82C6E-6819-43EF-B898-65C9DA24E0CB}" dt="2020-03-19T23:40:20.808" v="742" actId="1076"/>
          <ac:spMkLst>
            <pc:docMk/>
            <pc:sldMk cId="0" sldId="273"/>
            <ac:spMk id="2" creationId="{D4F73860-03CD-43A5-87F4-107D2FD25383}"/>
          </ac:spMkLst>
        </pc:spChg>
        <pc:spChg chg="del">
          <ac:chgData name="Nadia Chenier-Yacoub" userId="6bd848380e393ac2" providerId="LiveId" clId="{20E82C6E-6819-43EF-B898-65C9DA24E0CB}" dt="2020-03-19T23:26:13.219" v="375" actId="478"/>
          <ac:spMkLst>
            <pc:docMk/>
            <pc:sldMk cId="0" sldId="273"/>
            <ac:spMk id="296" creationId="{00000000-0000-0000-0000-000000000000}"/>
          </ac:spMkLst>
        </pc:spChg>
        <pc:spChg chg="del">
          <ac:chgData name="Nadia Chenier-Yacoub" userId="6bd848380e393ac2" providerId="LiveId" clId="{20E82C6E-6819-43EF-B898-65C9DA24E0CB}" dt="2020-03-19T23:26:04.685" v="373" actId="478"/>
          <ac:spMkLst>
            <pc:docMk/>
            <pc:sldMk cId="0" sldId="273"/>
            <ac:spMk id="297" creationId="{00000000-0000-0000-0000-000000000000}"/>
          </ac:spMkLst>
        </pc:spChg>
        <pc:picChg chg="mod">
          <ac:chgData name="Nadia Chenier-Yacoub" userId="6bd848380e393ac2" providerId="LiveId" clId="{20E82C6E-6819-43EF-B898-65C9DA24E0CB}" dt="2020-03-19T23:26:18.308" v="377" actId="14100"/>
          <ac:picMkLst>
            <pc:docMk/>
            <pc:sldMk cId="0" sldId="273"/>
            <ac:picMk id="298" creationId="{00000000-0000-0000-0000-000000000000}"/>
          </ac:picMkLst>
        </pc:picChg>
        <pc:picChg chg="mod">
          <ac:chgData name="Nadia Chenier-Yacoub" userId="6bd848380e393ac2" providerId="LiveId" clId="{20E82C6E-6819-43EF-B898-65C9DA24E0CB}" dt="2020-03-19T23:26:38.556" v="382" actId="1076"/>
          <ac:picMkLst>
            <pc:docMk/>
            <pc:sldMk cId="0" sldId="273"/>
            <ac:picMk id="299" creationId="{00000000-0000-0000-0000-000000000000}"/>
          </ac:picMkLst>
        </pc:picChg>
      </pc:sldChg>
      <pc:sldChg chg="addSp modSp mod">
        <pc:chgData name="Nadia Chenier-Yacoub" userId="6bd848380e393ac2" providerId="LiveId" clId="{20E82C6E-6819-43EF-B898-65C9DA24E0CB}" dt="2020-03-19T23:48:14.008" v="924" actId="20577"/>
        <pc:sldMkLst>
          <pc:docMk/>
          <pc:sldMk cId="0" sldId="274"/>
        </pc:sldMkLst>
        <pc:spChg chg="add mod">
          <ac:chgData name="Nadia Chenier-Yacoub" userId="6bd848380e393ac2" providerId="LiveId" clId="{20E82C6E-6819-43EF-B898-65C9DA24E0CB}" dt="2020-03-19T23:48:14.008" v="924" actId="20577"/>
          <ac:spMkLst>
            <pc:docMk/>
            <pc:sldMk cId="0" sldId="274"/>
            <ac:spMk id="2" creationId="{E95F32EE-0C22-4808-9F78-9754FA00FA35}"/>
          </ac:spMkLst>
        </pc:spChg>
        <pc:picChg chg="mod">
          <ac:chgData name="Nadia Chenier-Yacoub" userId="6bd848380e393ac2" providerId="LiveId" clId="{20E82C6E-6819-43EF-B898-65C9DA24E0CB}" dt="2020-03-19T23:31:52.022" v="536" actId="14100"/>
          <ac:picMkLst>
            <pc:docMk/>
            <pc:sldMk cId="0" sldId="274"/>
            <ac:picMk id="305" creationId="{00000000-0000-0000-0000-000000000000}"/>
          </ac:picMkLst>
        </pc:picChg>
        <pc:picChg chg="mod">
          <ac:chgData name="Nadia Chenier-Yacoub" userId="6bd848380e393ac2" providerId="LiveId" clId="{20E82C6E-6819-43EF-B898-65C9DA24E0CB}" dt="2020-03-19T23:31:46.428" v="534" actId="14100"/>
          <ac:picMkLst>
            <pc:docMk/>
            <pc:sldMk cId="0" sldId="274"/>
            <ac:picMk id="306" creationId="{00000000-0000-0000-0000-000000000000}"/>
          </ac:picMkLst>
        </pc:picChg>
      </pc:sldChg>
      <pc:sldChg chg="del">
        <pc:chgData name="Nadia Chenier-Yacoub" userId="6bd848380e393ac2" providerId="LiveId" clId="{20E82C6E-6819-43EF-B898-65C9DA24E0CB}" dt="2020-03-19T22:34:10.538" v="356" actId="47"/>
        <pc:sldMkLst>
          <pc:docMk/>
          <pc:sldMk cId="0" sldId="275"/>
        </pc:sldMkLst>
      </pc:sldChg>
      <pc:sldChg chg="modSp mod">
        <pc:chgData name="Nadia Chenier-Yacoub" userId="6bd848380e393ac2" providerId="LiveId" clId="{20E82C6E-6819-43EF-B898-65C9DA24E0CB}" dt="2020-03-19T22:33:38.979" v="355" actId="207"/>
        <pc:sldMkLst>
          <pc:docMk/>
          <pc:sldMk cId="0" sldId="278"/>
        </pc:sldMkLst>
        <pc:graphicFrameChg chg="mod modGraphic">
          <ac:chgData name="Nadia Chenier-Yacoub" userId="6bd848380e393ac2" providerId="LiveId" clId="{20E82C6E-6819-43EF-B898-65C9DA24E0CB}" dt="2020-03-19T22:33:38.979" v="355" actId="207"/>
          <ac:graphicFrameMkLst>
            <pc:docMk/>
            <pc:sldMk cId="0" sldId="278"/>
            <ac:graphicFrameMk id="33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chp.gov.hk/en/features/102465.html" TargetMode="External"/><Relationship Id="rId13" Type="http://schemas.openxmlformats.org/officeDocument/2006/relationships/hyperlink" Target="https://www.health.gov.au/news/coronavirus-update-at-a-glance" TargetMode="External"/><Relationship Id="rId3" Type="http://schemas.openxmlformats.org/officeDocument/2006/relationships/hyperlink" Target="https://www.who.int/" TargetMode="External"/><Relationship Id="rId7" Type="http://schemas.openxmlformats.org/officeDocument/2006/relationships/hyperlink" Target="http://weekly.chinacdc.cn/news/TrackingtheEpidemic.htm" TargetMode="External"/><Relationship Id="rId12" Type="http://schemas.openxmlformats.org/officeDocument/2006/relationships/hyperlink" Target="https://www.canada.ca/en/public-health/services/diseases/coronavirus.html" TargetMode="External"/><Relationship Id="rId2" Type="http://schemas.openxmlformats.org/officeDocument/2006/relationships/slide" Target="../slides/slide12.xml"/><Relationship Id="rId16" Type="http://schemas.openxmlformats.org/officeDocument/2006/relationships/hyperlink" Target="http://www.salute.gov.it/nuovocoronavirus" TargetMode="External"/><Relationship Id="rId1" Type="http://schemas.openxmlformats.org/officeDocument/2006/relationships/notesMaster" Target="../notesMasters/notesMaster1.xml"/><Relationship Id="rId6" Type="http://schemas.openxmlformats.org/officeDocument/2006/relationships/hyperlink" Target="http://www.nhc.gov.cn/xcs/yqtb/list_gzbd.shtml" TargetMode="External"/><Relationship Id="rId11" Type="http://schemas.openxmlformats.org/officeDocument/2006/relationships/hyperlink" Target="https://www.cdc.gov/coronavirus/2019-ncov/index.html" TargetMode="External"/><Relationship Id="rId5" Type="http://schemas.openxmlformats.org/officeDocument/2006/relationships/hyperlink" Target="https://bnonews.com/index.php/2020/02/the-latest-coronavirus-cases/" TargetMode="External"/><Relationship Id="rId15" Type="http://schemas.openxmlformats.org/officeDocument/2006/relationships/hyperlink" Target="https://www.moh.gov.sg/covid-19" TargetMode="External"/><Relationship Id="rId10" Type="http://schemas.openxmlformats.org/officeDocument/2006/relationships/hyperlink" Target="https://sites.google.com/cdc.gov.tw/2019ncov/taiwan?authuser=0" TargetMode="External"/><Relationship Id="rId4" Type="http://schemas.openxmlformats.org/officeDocument/2006/relationships/hyperlink" Target="http://3g.dxy.cn/newh5/view/pneumonia" TargetMode="External"/><Relationship Id="rId9" Type="http://schemas.openxmlformats.org/officeDocument/2006/relationships/hyperlink" Target="https://www.ssm.gov.mo/portal/" TargetMode="External"/><Relationship Id="rId14" Type="http://schemas.openxmlformats.org/officeDocument/2006/relationships/hyperlink" Target="https://www.ecdc.europa.eu/en/geographical-distribution-2019-ncov-case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chemeClr val="accent1"/>
                </a:solidFill>
                <a:latin typeface="Lato"/>
                <a:ea typeface="Lato"/>
                <a:cs typeface="Lato"/>
                <a:sym typeface="Lato"/>
              </a:rPr>
              <a:t>Early 2020, a new virus spreaded in the wuhan province of China. Despict the sever actions taken by the chinese government, the virus was not contained within the epi center, soon spreaded across the globe. The spread is rapidly evolving at the rest of the world, ie. Italy, Iran, South Korea, US, and Canda. This is a global health crisis, and we would like to know when the virus will hit north America with over-whelming cases.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1adc6b3e1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1adc6b3e1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1200" dirty="0">
                <a:solidFill>
                  <a:srgbClr val="24292E"/>
                </a:solidFill>
                <a:highlight>
                  <a:srgbClr val="FFFFFF"/>
                </a:highlight>
              </a:rPr>
              <a:t>They have compiled the data from the following sources:</a:t>
            </a:r>
            <a:endParaRPr sz="1200" dirty="0">
              <a:solidFill>
                <a:srgbClr val="24292E"/>
              </a:solidFill>
              <a:highlight>
                <a:srgbClr val="FFFFFF"/>
              </a:highlight>
            </a:endParaRPr>
          </a:p>
          <a:p>
            <a:pPr marL="457200" lvl="0" indent="-304800" algn="l" rtl="0">
              <a:lnSpc>
                <a:spcPct val="115000"/>
              </a:lnSpc>
              <a:spcBef>
                <a:spcPts val="1200"/>
              </a:spcBef>
              <a:spcAft>
                <a:spcPts val="0"/>
              </a:spcAft>
              <a:buClr>
                <a:srgbClr val="24292E"/>
              </a:buClr>
              <a:buSzPts val="1200"/>
              <a:buChar char="●"/>
            </a:pPr>
            <a:r>
              <a:rPr lang="en-GB" sz="1200" dirty="0">
                <a:solidFill>
                  <a:srgbClr val="24292E"/>
                </a:solidFill>
                <a:highlight>
                  <a:srgbClr val="FFFFFF"/>
                </a:highlight>
              </a:rPr>
              <a:t>World Health Organization (WHO): </a:t>
            </a:r>
            <a:r>
              <a:rPr lang="en-GB" sz="1200" dirty="0">
                <a:solidFill>
                  <a:srgbClr val="0366D6"/>
                </a:solidFill>
                <a:highlight>
                  <a:srgbClr val="FFFFFF"/>
                </a:highlight>
                <a:uFill>
                  <a:noFill/>
                </a:uFill>
                <a:hlinkClick r:id="rId3"/>
              </a:rPr>
              <a:t>https://www.who.int/</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DXY.cn. Pneumonia. 2020. </a:t>
            </a:r>
            <a:r>
              <a:rPr lang="en-GB" sz="1200" dirty="0">
                <a:solidFill>
                  <a:srgbClr val="0366D6"/>
                </a:solidFill>
                <a:highlight>
                  <a:srgbClr val="FFFFFF"/>
                </a:highlight>
                <a:uFill>
                  <a:noFill/>
                </a:uFill>
                <a:hlinkClick r:id="rId4"/>
              </a:rPr>
              <a:t>http://3g.dxy.cn/newh5/view/pneumonia</a:t>
            </a:r>
            <a:r>
              <a:rPr lang="en-GB" sz="1200" dirty="0">
                <a:solidFill>
                  <a:srgbClr val="24292E"/>
                </a:solidFill>
                <a:highlight>
                  <a:srgbClr val="FFFFFF"/>
                </a:highlight>
              </a:rPr>
              <a:t>.</a:t>
            </a:r>
            <a:endParaRPr sz="1200" dirty="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BNO News: </a:t>
            </a:r>
            <a:r>
              <a:rPr lang="en-GB" sz="1200" dirty="0">
                <a:solidFill>
                  <a:srgbClr val="0366D6"/>
                </a:solidFill>
                <a:highlight>
                  <a:srgbClr val="FFFFFF"/>
                </a:highlight>
                <a:uFill>
                  <a:noFill/>
                </a:uFill>
                <a:hlinkClick r:id="rId5"/>
              </a:rPr>
              <a:t>https://bnonews.com/index.php/2020/02/the-latest-coronavirus-cases/</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National Health Commission of the People’s Republic of China (NHC):</a:t>
            </a:r>
            <a:br>
              <a:rPr lang="en-GB" sz="1200" dirty="0">
                <a:solidFill>
                  <a:srgbClr val="24292E"/>
                </a:solidFill>
                <a:highlight>
                  <a:srgbClr val="FFFFFF"/>
                </a:highlight>
              </a:rPr>
            </a:br>
            <a:r>
              <a:rPr lang="en-GB" sz="1200" dirty="0">
                <a:solidFill>
                  <a:srgbClr val="0366D6"/>
                </a:solidFill>
                <a:highlight>
                  <a:srgbClr val="FFFFFF"/>
                </a:highlight>
                <a:uFill>
                  <a:noFill/>
                </a:uFill>
                <a:hlinkClick r:id="rId6"/>
              </a:rPr>
              <a:t>http://www.nhc.gov.cn/xcs/yqtb/list_gzbd.shtml</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China CDC (CCDC): </a:t>
            </a:r>
            <a:r>
              <a:rPr lang="en-GB" sz="1200" dirty="0">
                <a:solidFill>
                  <a:srgbClr val="0366D6"/>
                </a:solidFill>
                <a:highlight>
                  <a:srgbClr val="FFFFFF"/>
                </a:highlight>
                <a:uFill>
                  <a:noFill/>
                </a:uFill>
                <a:hlinkClick r:id="rId7"/>
              </a:rPr>
              <a:t>http://weekly.chinacdc.cn/news/TrackingtheEpidemic.htm</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Hong Kong Department of Health: </a:t>
            </a:r>
            <a:r>
              <a:rPr lang="en-GB" sz="1200" dirty="0">
                <a:solidFill>
                  <a:srgbClr val="0366D6"/>
                </a:solidFill>
                <a:highlight>
                  <a:srgbClr val="FFFFFF"/>
                </a:highlight>
                <a:uFill>
                  <a:noFill/>
                </a:uFill>
                <a:hlinkClick r:id="rId8"/>
              </a:rPr>
              <a:t>https://www.chp.gov.hk/en/features/102465.html</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Macau Government: </a:t>
            </a:r>
            <a:r>
              <a:rPr lang="en-GB" sz="1200" dirty="0">
                <a:solidFill>
                  <a:srgbClr val="0366D6"/>
                </a:solidFill>
                <a:highlight>
                  <a:srgbClr val="FFFFFF"/>
                </a:highlight>
                <a:uFill>
                  <a:noFill/>
                </a:uFill>
                <a:hlinkClick r:id="rId9"/>
              </a:rPr>
              <a:t>https://www.ssm.gov.mo/portal/</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Taiwan CDC: </a:t>
            </a:r>
            <a:r>
              <a:rPr lang="en-GB" sz="1200" dirty="0">
                <a:solidFill>
                  <a:srgbClr val="0366D6"/>
                </a:solidFill>
                <a:highlight>
                  <a:srgbClr val="FFFFFF"/>
                </a:highlight>
                <a:uFill>
                  <a:noFill/>
                </a:uFill>
                <a:hlinkClick r:id="rId10"/>
              </a:rPr>
              <a:t>https://sites.google.com/cdc.gov.tw/2019ncov/taiwan?authuser=0</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US CDC: </a:t>
            </a:r>
            <a:r>
              <a:rPr lang="en-GB" sz="1200" dirty="0">
                <a:solidFill>
                  <a:srgbClr val="0366D6"/>
                </a:solidFill>
                <a:highlight>
                  <a:srgbClr val="FFFFFF"/>
                </a:highlight>
                <a:uFill>
                  <a:noFill/>
                </a:uFill>
                <a:hlinkClick r:id="rId11"/>
              </a:rPr>
              <a:t>https://www.cdc.gov/coronavirus/2019-ncov/index.html</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Government of Canada: </a:t>
            </a:r>
            <a:r>
              <a:rPr lang="en-GB" sz="1200" dirty="0">
                <a:solidFill>
                  <a:srgbClr val="0366D6"/>
                </a:solidFill>
                <a:highlight>
                  <a:srgbClr val="FFFFFF"/>
                </a:highlight>
                <a:uFill>
                  <a:noFill/>
                </a:uFill>
                <a:hlinkClick r:id="rId12"/>
              </a:rPr>
              <a:t>https://www.canada.ca/en/public-health/services/diseases/coronavirus.html</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Australia Government Department of Health: </a:t>
            </a:r>
            <a:r>
              <a:rPr lang="en-GB" sz="1200" dirty="0">
                <a:solidFill>
                  <a:srgbClr val="0366D6"/>
                </a:solidFill>
                <a:highlight>
                  <a:srgbClr val="FFFFFF"/>
                </a:highlight>
                <a:uFill>
                  <a:noFill/>
                </a:uFill>
                <a:hlinkClick r:id="rId13"/>
              </a:rPr>
              <a:t>https://www.health.gov.au/news/coronavirus-update-at-a-glance</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European Centre for Disease Prevention and Control (ECDC): </a:t>
            </a:r>
            <a:r>
              <a:rPr lang="en-GB" sz="1200" dirty="0">
                <a:solidFill>
                  <a:srgbClr val="0366D6"/>
                </a:solidFill>
                <a:highlight>
                  <a:srgbClr val="FFFFFF"/>
                </a:highlight>
                <a:uFill>
                  <a:noFill/>
                </a:uFill>
                <a:hlinkClick r:id="rId14"/>
              </a:rPr>
              <a:t>https://www.ecdc.europa.eu/en/geographical-distribution-2019-ncov-cases</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Ministry of Health Singapore (MOH): </a:t>
            </a:r>
            <a:r>
              <a:rPr lang="en-GB" sz="1200" dirty="0">
                <a:solidFill>
                  <a:srgbClr val="0366D6"/>
                </a:solidFill>
                <a:highlight>
                  <a:srgbClr val="FFFFFF"/>
                </a:highlight>
                <a:uFill>
                  <a:noFill/>
                </a:uFill>
                <a:hlinkClick r:id="rId15"/>
              </a:rPr>
              <a:t>https://www.moh.gov.sg/covid-19</a:t>
            </a:r>
            <a:endParaRPr sz="1200" dirty="0">
              <a:solidFill>
                <a:srgbClr val="0366D6"/>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n-GB" sz="1200" dirty="0">
                <a:solidFill>
                  <a:srgbClr val="24292E"/>
                </a:solidFill>
                <a:highlight>
                  <a:srgbClr val="FFFFFF"/>
                </a:highlight>
              </a:rPr>
              <a:t>Italy Ministry of Health: </a:t>
            </a:r>
            <a:r>
              <a:rPr lang="en-GB" sz="1200" dirty="0">
                <a:solidFill>
                  <a:srgbClr val="0366D6"/>
                </a:solidFill>
                <a:highlight>
                  <a:srgbClr val="FFFFFF"/>
                </a:highlight>
                <a:uFill>
                  <a:noFill/>
                </a:uFill>
                <a:hlinkClick r:id="rId16"/>
              </a:rPr>
              <a:t>http://www.salute.gov.it/nuovocoronavirus</a:t>
            </a:r>
            <a:endParaRPr sz="1200" dirty="0">
              <a:solidFill>
                <a:srgbClr val="0366D6"/>
              </a:solidFill>
              <a:highlight>
                <a:srgbClr val="FFFFFF"/>
              </a:highlight>
            </a:endParaRPr>
          </a:p>
          <a:p>
            <a:pPr marL="0" lvl="0" indent="0" algn="l" rtl="0">
              <a:spcBef>
                <a:spcPts val="120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194bf2324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194bf232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194bf2324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194bf2324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accent1"/>
                </a:solidFill>
                <a:latin typeface="Lato"/>
                <a:ea typeface="Lato"/>
                <a:cs typeface="Lato"/>
                <a:sym typeface="Lato"/>
              </a:rPr>
              <a:t>Describe the analysis process</a:t>
            </a:r>
            <a:endParaRPr>
              <a:solidFill>
                <a:schemeClr val="accent1"/>
              </a:solidFill>
              <a:latin typeface="Lato"/>
              <a:ea typeface="Lato"/>
              <a:cs typeface="Lato"/>
              <a:sym typeface="Lato"/>
            </a:endParaRPr>
          </a:p>
          <a:p>
            <a:pPr marL="457200" lvl="0" indent="-298450" algn="l" rtl="0">
              <a:lnSpc>
                <a:spcPct val="115000"/>
              </a:lnSpc>
              <a:spcBef>
                <a:spcPts val="1600"/>
              </a:spcBef>
              <a:spcAft>
                <a:spcPts val="0"/>
              </a:spcAft>
              <a:buClr>
                <a:schemeClr val="accent1"/>
              </a:buClr>
              <a:buSzPts val="1100"/>
              <a:buFont typeface="Lato"/>
              <a:buChar char="-"/>
            </a:pPr>
            <a:r>
              <a:rPr lang="en-GB">
                <a:solidFill>
                  <a:schemeClr val="accent1"/>
                </a:solidFill>
                <a:latin typeface="Lato"/>
                <a:ea typeface="Lato"/>
                <a:cs typeface="Lato"/>
                <a:sym typeface="Lato"/>
              </a:rPr>
              <a:t>All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Processing the data using panda, numpy, statistics, matplotlib (all)</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Libary to build Arema model (sid)</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Library to build animaated map (Nadia)</a:t>
            </a:r>
            <a:endParaRPr>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193ec357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193ec357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193ec3571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193ec3571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900">
                <a:solidFill>
                  <a:schemeClr val="accent1"/>
                </a:solidFill>
                <a:latin typeface="Lato"/>
                <a:ea typeface="Lato"/>
                <a:cs typeface="Lato"/>
                <a:sym typeface="Lato"/>
              </a:rPr>
              <a:t>From these numbers, you can say that there is pattern here. Countries go through 4 stages of dealing with the spread of the virus: Denial,  Admission, Panic &amp; Action. China didn't take the spread of the virus seriously from Nov to end of Dec 2019 and when it realized that this is close to an epidemic, they had to take swift action to contain it. Thus you can see that within 4 months, more than 80k people were infected by the virus. US went through some similar pattern, they neglected seriousness until Jan end and it is evident that within 2 months of first confirm virus, the number is at more than 11k. Canada on the other are able to contain the numbers thus far but very swift action are needed to control this number. </a:t>
            </a:r>
            <a:endParaRPr sz="900">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90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GB" sz="900">
                <a:solidFill>
                  <a:schemeClr val="accent1"/>
                </a:solidFill>
                <a:latin typeface="Lato"/>
                <a:ea typeface="Lato"/>
                <a:cs typeface="Lato"/>
                <a:sym typeface="Lato"/>
              </a:rPr>
              <a:t>It is very difficult to predict number of cases that might emerge in the near future without knowing a confirmed Rnaught number. So, in order to predict the number of future cases for US and Canada, we looked at the worst case scenario in hand: CHINA and we applied ARIMA modelling technique to predict the number of cases in the next 2 weeks. </a:t>
            </a:r>
            <a:endParaRPr sz="900">
              <a:solidFill>
                <a:schemeClr val="accent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194bf2324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194bf232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latin typeface="Lato"/>
                <a:ea typeface="Lato"/>
                <a:cs typeface="Lato"/>
                <a:sym typeface="Lato"/>
              </a:rPr>
              <a:t>Please consider that we analyzed the data from 22nd Jan to 13th March to predict the numbers of US and Canada until 27th March (2 weeks). </a:t>
            </a:r>
            <a:endParaRPr>
              <a:solidFill>
                <a:schemeClr val="accent1"/>
              </a:solidFill>
              <a:latin typeface="Lato"/>
              <a:ea typeface="Lato"/>
              <a:cs typeface="Lato"/>
              <a:sym typeface="Lato"/>
            </a:endParaRPr>
          </a:p>
          <a:p>
            <a:pPr marL="0" lvl="0" indent="0" algn="l" rtl="0">
              <a:spcBef>
                <a:spcPts val="0"/>
              </a:spcBef>
              <a:spcAft>
                <a:spcPts val="0"/>
              </a:spcAft>
              <a:buNone/>
            </a:pPr>
            <a:r>
              <a:rPr lang="en-GB">
                <a:solidFill>
                  <a:schemeClr val="accent1"/>
                </a:solidFill>
                <a:latin typeface="Lato"/>
                <a:ea typeface="Lato"/>
                <a:cs typeface="Lato"/>
                <a:sym typeface="Lato"/>
              </a:rPr>
              <a:t>Using AutoRegressive Integrated Moving Average Analysis - ARIMA time series analysis, we were able to predict some numbers of US and Canada. </a:t>
            </a:r>
            <a:endParaRPr>
              <a:solidFill>
                <a:schemeClr val="accent1"/>
              </a:solidFill>
              <a:latin typeface="Lato"/>
              <a:ea typeface="Lato"/>
              <a:cs typeface="Lato"/>
              <a:sym typeface="Lato"/>
            </a:endParaRPr>
          </a:p>
          <a:p>
            <a:pPr marL="0" lvl="0" indent="0" algn="l" rtl="0">
              <a:spcBef>
                <a:spcPts val="0"/>
              </a:spcBef>
              <a:spcAft>
                <a:spcPts val="0"/>
              </a:spcAft>
              <a:buNone/>
            </a:pPr>
            <a:r>
              <a:rPr lang="en-GB">
                <a:solidFill>
                  <a:schemeClr val="accent1"/>
                </a:solidFill>
                <a:latin typeface="Lato"/>
                <a:ea typeface="Lato"/>
                <a:cs typeface="Lato"/>
                <a:sym typeface="Lato"/>
              </a:rPr>
              <a:t>As you can see from the model, the prediction for total cases up until today for US is 11,369 and actual cases confirmed thus far is 11,348. Not bad for a first timer playing with this modelling technique. </a:t>
            </a:r>
            <a:endParaRPr>
              <a:solidFill>
                <a:schemeClr val="accent1"/>
              </a:solidFill>
              <a:latin typeface="Lato"/>
              <a:ea typeface="Lato"/>
              <a:cs typeface="Lato"/>
              <a:sym typeface="Lato"/>
            </a:endParaRPr>
          </a:p>
          <a:p>
            <a:pPr marL="0" lvl="0" indent="0" algn="l" rtl="0">
              <a:spcBef>
                <a:spcPts val="0"/>
              </a:spcBef>
              <a:spcAft>
                <a:spcPts val="0"/>
              </a:spcAft>
              <a:buNone/>
            </a:pPr>
            <a:r>
              <a:rPr lang="en-GB">
                <a:solidFill>
                  <a:schemeClr val="accent1"/>
                </a:solidFill>
                <a:latin typeface="Lato"/>
                <a:ea typeface="Lato"/>
                <a:cs typeface="Lato"/>
                <a:sym typeface="Lato"/>
              </a:rPr>
              <a:t>For Canada, the prediction says today we should have 3,121 cases but thus far we only have 770. I think Canadian officials are doing something effective here. </a:t>
            </a:r>
            <a:endParaRPr>
              <a:solidFill>
                <a:schemeClr val="accent1"/>
              </a:solidFill>
              <a:latin typeface="Lato"/>
              <a:ea typeface="Lato"/>
              <a:cs typeface="Lato"/>
              <a:sym typeface="Lato"/>
            </a:endParaRPr>
          </a:p>
          <a:p>
            <a:pPr marL="0" lvl="0" indent="0" algn="l" rtl="0">
              <a:spcBef>
                <a:spcPts val="0"/>
              </a:spcBef>
              <a:spcAft>
                <a:spcPts val="0"/>
              </a:spcAft>
              <a:buNone/>
            </a:pPr>
            <a:endParaRPr>
              <a:solidFill>
                <a:schemeClr val="accent1"/>
              </a:solidFill>
              <a:latin typeface="Lato"/>
              <a:ea typeface="Lato"/>
              <a:cs typeface="Lato"/>
              <a:sym typeface="Lato"/>
            </a:endParaRPr>
          </a:p>
          <a:p>
            <a:pPr marL="0" lvl="0" indent="0" algn="l" rtl="0">
              <a:spcBef>
                <a:spcPts val="0"/>
              </a:spcBef>
              <a:spcAft>
                <a:spcPts val="0"/>
              </a:spcAft>
              <a:buNone/>
            </a:pPr>
            <a:r>
              <a:rPr lang="en-GB">
                <a:solidFill>
                  <a:schemeClr val="accent1"/>
                </a:solidFill>
                <a:latin typeface="Lato"/>
                <a:ea typeface="Lato"/>
                <a:cs typeface="Lato"/>
                <a:sym typeface="Lato"/>
              </a:rPr>
              <a:t>As you can see from the China data thus far, it is evident that its plateaued now, infact as per the news today China reported zero cases after about 4 months into this pandemic. </a:t>
            </a:r>
            <a:endParaRPr>
              <a:solidFill>
                <a:schemeClr val="accent1"/>
              </a:solidFill>
              <a:latin typeface="Lato"/>
              <a:ea typeface="Lato"/>
              <a:cs typeface="Lato"/>
              <a:sym typeface="Lato"/>
            </a:endParaRPr>
          </a:p>
          <a:p>
            <a:pPr marL="0" lvl="0" indent="0" algn="l" rtl="0">
              <a:spcBef>
                <a:spcPts val="0"/>
              </a:spcBef>
              <a:spcAft>
                <a:spcPts val="0"/>
              </a:spcAft>
              <a:buNone/>
            </a:pPr>
            <a:endParaRPr>
              <a:solidFill>
                <a:schemeClr val="accent1"/>
              </a:solidFill>
              <a:latin typeface="Lato"/>
              <a:ea typeface="Lato"/>
              <a:cs typeface="Lato"/>
              <a:sym typeface="Lato"/>
            </a:endParaRPr>
          </a:p>
          <a:p>
            <a:pPr marL="0" lvl="0" indent="0" algn="l" rtl="0">
              <a:spcBef>
                <a:spcPts val="0"/>
              </a:spcBef>
              <a:spcAft>
                <a:spcPts val="0"/>
              </a:spcAft>
              <a:buNone/>
            </a:pPr>
            <a:r>
              <a:rPr lang="en-GB">
                <a:solidFill>
                  <a:schemeClr val="accent1"/>
                </a:solidFill>
                <a:latin typeface="Lato"/>
                <a:ea typeface="Lato"/>
                <a:cs typeface="Lato"/>
                <a:sym typeface="Lato"/>
              </a:rPr>
              <a:t>US and Canada need to restrict movements of people and everyone needs to do their fair share to not spread the virus as much as possible. </a:t>
            </a:r>
            <a:endParaRPr>
              <a:solidFill>
                <a:schemeClr val="accent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194bf232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194bf232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193ec3571_2_1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193ec3571_2_1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Many virus infection throughout the human history, more containjs than other virus thugh not less than death report. </a:t>
            </a:r>
            <a:r>
              <a:rPr lang="en-GB">
                <a:solidFill>
                  <a:schemeClr val="accent1"/>
                </a:solidFill>
                <a:latin typeface="Lato"/>
                <a:ea typeface="Lato"/>
                <a:cs typeface="Lato"/>
                <a:sym typeface="Lato"/>
              </a:rPr>
              <a:t>COVID-19 is an infectious disease caused by a new virus that had not be previously identified in humans.</a:t>
            </a:r>
            <a:endParaRPr>
              <a:solidFill>
                <a:schemeClr val="accent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The new coronavirus spreads primarily through contact with infected person when they cough or sneeze, or through droplets of saliva or discharge from the nose.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You can protect yourself by washing your hands frequently and avoiding touching your face.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People may be sick with the virus for 1 to 14 days before developing symptoms. The virus causes respiratory illness (similar to flu) with symptoms such as cough, fever, and in more severe cases, pneumonia. Most people (about 80%) recover from the disease without needing special treatment.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More rarely, the disease can be serious and even fatal. Older people, and people with other medical conditions may be more vulnerable to becoming severely ill. </a:t>
            </a:r>
            <a:endParaRPr>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193ec3571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193ec3571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The new coronavirus spreads primarily through contact with infected person when they cough or sneeze, or through droplets of saliva or discharge from the nose.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You can protect yourself by washing your hands frequently and avoiding touching your face.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People may be sick with the virus for 1 to 14 days before developing symptoms. The virus causes respiratory illness (similar to flu) with symptoms such as cough, fever, and in more severe cases, pneumonia. Most people (about 80%) recover from the disease without needing special treatment. </a:t>
            </a:r>
            <a:endParaRPr>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More rarely, the disease can be serious and even fatal. Older people, and people with other medical conditions may be more vulnerable to becoming severely ill. </a:t>
            </a:r>
            <a:endParaRPr>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193ec3571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193ec3571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193ec3571_2_1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193ec3571_2_1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4293852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524324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965665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318809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9811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216530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856790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1842574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OC">
  <p:cSld name="TOC">
    <p:bg>
      <p:bgPr>
        <a:solidFill>
          <a:schemeClr val="dk1"/>
        </a:solidFill>
        <a:effectLst/>
      </p:bgPr>
    </p:bg>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6" name="Google Shape;156;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56881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0" name="Google Shape;50;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711155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_alt2">
  <p:cSld name="Section Header_alt2">
    <p:spTree>
      <p:nvGrpSpPr>
        <p:cNvPr id="1" name="Shape 62"/>
        <p:cNvGrpSpPr/>
        <p:nvPr/>
      </p:nvGrpSpPr>
      <p:grpSpPr>
        <a:xfrm>
          <a:off x="0" y="0"/>
          <a:ext cx="0" cy="0"/>
          <a:chOff x="0" y="0"/>
          <a:chExt cx="0" cy="0"/>
        </a:xfrm>
      </p:grpSpPr>
      <p:sp>
        <p:nvSpPr>
          <p:cNvPr id="65" name="Google Shape;65;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70" name="Google Shape;70;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extLst>
      <p:ext uri="{BB962C8B-B14F-4D97-AF65-F5344CB8AC3E}">
        <p14:creationId xmlns:p14="http://schemas.microsoft.com/office/powerpoint/2010/main" val="97281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8061382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5"/>
        <p:cNvGrpSpPr/>
        <p:nvPr/>
      </p:nvGrpSpPr>
      <p:grpSpPr>
        <a:xfrm>
          <a:off x="0" y="0"/>
          <a:ext cx="0" cy="0"/>
          <a:chOff x="0" y="0"/>
          <a:chExt cx="0" cy="0"/>
        </a:xfrm>
      </p:grpSpPr>
      <p:sp>
        <p:nvSpPr>
          <p:cNvPr id="100" name="Google Shape;100;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1" name="Google Shape;101;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42130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_alt1">
  <p:cSld name="Section header_alt1">
    <p:bg>
      <p:bgPr>
        <a:solidFill>
          <a:srgbClr val="434343"/>
        </a:solidFill>
        <a:effectLst/>
      </p:bgPr>
    </p:bg>
    <p:spTree>
      <p:nvGrpSpPr>
        <p:cNvPr id="1" name="Shape 160"/>
        <p:cNvGrpSpPr/>
        <p:nvPr/>
      </p:nvGrpSpPr>
      <p:grpSpPr>
        <a:xfrm>
          <a:off x="0" y="0"/>
          <a:ext cx="0" cy="0"/>
          <a:chOff x="0" y="0"/>
          <a:chExt cx="0" cy="0"/>
        </a:xfrm>
      </p:grpSpPr>
      <p:sp>
        <p:nvSpPr>
          <p:cNvPr id="164" name="Google Shape;164;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5" name="Google Shape;165;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20260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21"/>
        <p:cNvGrpSpPr/>
        <p:nvPr/>
      </p:nvGrpSpPr>
      <p:grpSpPr>
        <a:xfrm>
          <a:off x="0" y="0"/>
          <a:ext cx="0" cy="0"/>
          <a:chOff x="0" y="0"/>
          <a:chExt cx="0" cy="0"/>
        </a:xfrm>
      </p:grpSpPr>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98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992230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947927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437564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93479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27255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193573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5" name="Date Placeholder 4"/>
          <p:cNvSpPr>
            <a:spLocks noGrp="1"/>
          </p:cNvSpPr>
          <p:nvPr>
            <p:ph type="dt" sz="half" idx="10"/>
          </p:nvPr>
        </p:nvSpPr>
        <p:spPr/>
        <p:txBody>
          <a:bodyPr/>
          <a:lstStyle/>
          <a:p>
            <a:fld id="{B61BEF0D-F0BB-DE4B-95CE-6DB70DBA9567}" type="datetimeFigureOut">
              <a:rPr lang="en-US" smtClean="0"/>
              <a:pPr/>
              <a:t>3/19/2020</a:t>
            </a:fld>
            <a:endParaRPr lang="en-US" dirty="0"/>
          </a:p>
        </p:txBody>
      </p:sp>
    </p:spTree>
    <p:extLst>
      <p:ext uri="{BB962C8B-B14F-4D97-AF65-F5344CB8AC3E}">
        <p14:creationId xmlns:p14="http://schemas.microsoft.com/office/powerpoint/2010/main" val="22714414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3/19/2020</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3168867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hyperlink" Target="https://drive.google.com/drive/my-dri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hyperlink" Target="http://weekly.chinacdc.cn/news/TrackingtheEpidemic.htm" TargetMode="External"/><Relationship Id="rId13" Type="http://schemas.openxmlformats.org/officeDocument/2006/relationships/hyperlink" Target="https://www.canada.ca/en/public-health/services/diseases/coronavirus.html" TargetMode="External"/><Relationship Id="rId3" Type="http://schemas.openxmlformats.org/officeDocument/2006/relationships/hyperlink" Target="https://github.com/CSSEGISandData/COVID-19.git" TargetMode="External"/><Relationship Id="rId7" Type="http://schemas.openxmlformats.org/officeDocument/2006/relationships/hyperlink" Target="http://www.nhc.gov.cn/xcs/yqtb/list_gzbd.shtml" TargetMode="External"/><Relationship Id="rId12" Type="http://schemas.openxmlformats.org/officeDocument/2006/relationships/hyperlink" Target="https://www.cdc.gov/coronavirus/2019-ncov/index.html" TargetMode="External"/><Relationship Id="rId17" Type="http://schemas.openxmlformats.org/officeDocument/2006/relationships/hyperlink" Target="http://www.salute.gov.it/nuovocoronavirus" TargetMode="External"/><Relationship Id="rId2" Type="http://schemas.openxmlformats.org/officeDocument/2006/relationships/notesSlide" Target="../notesSlides/notesSlide12.xml"/><Relationship Id="rId16" Type="http://schemas.openxmlformats.org/officeDocument/2006/relationships/hyperlink" Target="https://www.moh.gov.sg/covid-19" TargetMode="External"/><Relationship Id="rId1" Type="http://schemas.openxmlformats.org/officeDocument/2006/relationships/slideLayout" Target="../slideLayouts/slideLayout18.xml"/><Relationship Id="rId6" Type="http://schemas.openxmlformats.org/officeDocument/2006/relationships/hyperlink" Target="https://bnonews.com/index.php/2020/02/the-latest-coronavirus-cases/" TargetMode="External"/><Relationship Id="rId11" Type="http://schemas.openxmlformats.org/officeDocument/2006/relationships/hyperlink" Target="https://sites.google.com/cdc.gov.tw/2019ncov/taiwan?authuser=0" TargetMode="External"/><Relationship Id="rId5" Type="http://schemas.openxmlformats.org/officeDocument/2006/relationships/hyperlink" Target="http://3g.dxy.cn/newh5/view/pneumonia" TargetMode="External"/><Relationship Id="rId15" Type="http://schemas.openxmlformats.org/officeDocument/2006/relationships/hyperlink" Target="https://www.ecdc.europa.eu/en/geographical-distribution-2019-ncov-cases" TargetMode="External"/><Relationship Id="rId10" Type="http://schemas.openxmlformats.org/officeDocument/2006/relationships/hyperlink" Target="https://www.ssm.gov.mo/portal/" TargetMode="External"/><Relationship Id="rId4" Type="http://schemas.openxmlformats.org/officeDocument/2006/relationships/hyperlink" Target="https://www.who.int/" TargetMode="External"/><Relationship Id="rId9" Type="http://schemas.openxmlformats.org/officeDocument/2006/relationships/hyperlink" Target="https://www.chp.gov.hk/en/features/102465.html" TargetMode="External"/><Relationship Id="rId14" Type="http://schemas.openxmlformats.org/officeDocument/2006/relationships/hyperlink" Target="https://www.health.gov.au/news/coronavirus-update-at-a-glanc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s://www.worldometers.info/coronavirus/"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hyperlink" Target="https://www.dailymail.co.uk/news/article-8120631/Visual-timeline-coronavirus-compares-historys-deadly-pandemic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a:spLocks noGrp="1"/>
          </p:cNvSpPr>
          <p:nvPr>
            <p:ph type="ctrTitle"/>
          </p:nvPr>
        </p:nvSpPr>
        <p:spPr>
          <a:xfrm>
            <a:off x="729450" y="1322450"/>
            <a:ext cx="68787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Coronavirus </a:t>
            </a:r>
            <a:endParaRPr sz="4800">
              <a:solidFill>
                <a:srgbClr val="000000"/>
              </a:solidFill>
            </a:endParaRPr>
          </a:p>
          <a:p>
            <a:pPr marL="0" lvl="0" indent="0" algn="l" rtl="0">
              <a:spcBef>
                <a:spcPts val="0"/>
              </a:spcBef>
              <a:spcAft>
                <a:spcPts val="0"/>
              </a:spcAft>
              <a:buNone/>
            </a:pPr>
            <a:r>
              <a:rPr lang="en-GB" sz="4800">
                <a:solidFill>
                  <a:srgbClr val="000000"/>
                </a:solidFill>
              </a:rPr>
              <a:t>COVID-19 Analysis</a:t>
            </a:r>
            <a:endParaRPr sz="4800">
              <a:solidFill>
                <a:srgbClr val="000000"/>
              </a:solidFill>
            </a:endParaRPr>
          </a:p>
        </p:txBody>
      </p:sp>
      <p:sp>
        <p:nvSpPr>
          <p:cNvPr id="175" name="Google Shape;175;p18"/>
          <p:cNvSpPr txBox="1">
            <a:spLocks noGrp="1"/>
          </p:cNvSpPr>
          <p:nvPr>
            <p:ph type="subTitle" idx="1"/>
          </p:nvPr>
        </p:nvSpPr>
        <p:spPr>
          <a:xfrm>
            <a:off x="729580" y="2998275"/>
            <a:ext cx="68280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Presenters: </a:t>
            </a:r>
            <a:endParaRPr sz="1400" b="1" dirty="0"/>
          </a:p>
          <a:p>
            <a:pPr marL="0" lvl="0" indent="0" algn="l" rtl="0">
              <a:spcBef>
                <a:spcPts val="0"/>
              </a:spcBef>
              <a:spcAft>
                <a:spcPts val="0"/>
              </a:spcAft>
              <a:buNone/>
            </a:pPr>
            <a:r>
              <a:rPr lang="en-GB" sz="1400" b="1" dirty="0"/>
              <a:t>Siddharth Dave					Nadia  Chenier-Yacoub</a:t>
            </a:r>
          </a:p>
          <a:p>
            <a:pPr marL="0" lvl="0" indent="0" algn="l" rtl="0">
              <a:spcBef>
                <a:spcPts val="0"/>
              </a:spcBef>
              <a:spcAft>
                <a:spcPts val="0"/>
              </a:spcAft>
              <a:buNone/>
            </a:pPr>
            <a:r>
              <a:rPr lang="en-GB" sz="1400" b="1" dirty="0"/>
              <a:t>Charlene (</a:t>
            </a:r>
            <a:r>
              <a:rPr lang="en-GB" sz="1400" b="1" dirty="0" err="1"/>
              <a:t>Shihui</a:t>
            </a:r>
            <a:r>
              <a:rPr lang="en-GB" sz="1400" b="1" dirty="0"/>
              <a:t>) Guo          	      Vaishali </a:t>
            </a:r>
            <a:r>
              <a:rPr lang="en-GB" sz="1400" b="1" dirty="0" err="1"/>
              <a:t>Tanwar</a:t>
            </a:r>
            <a:endParaRPr sz="1400" b="1" dirty="0"/>
          </a:p>
          <a:p>
            <a:pPr marL="0" lvl="0" indent="0" algn="l" rtl="0">
              <a:spcBef>
                <a:spcPts val="0"/>
              </a:spcBef>
              <a:spcAft>
                <a:spcPts val="0"/>
              </a:spcAft>
              <a:buNone/>
            </a:pPr>
            <a:r>
              <a:rPr lang="en-GB" sz="1400" b="1" dirty="0"/>
              <a:t>Chris Choi</a:t>
            </a:r>
            <a:endParaRPr sz="1400" b="1" dirty="0"/>
          </a:p>
          <a:p>
            <a:pPr marL="0" lvl="0" indent="0" algn="l" rtl="0">
              <a:spcBef>
                <a:spcPts val="0"/>
              </a:spcBef>
              <a:spcAft>
                <a:spcPts val="0"/>
              </a:spcAft>
              <a:buNone/>
            </a:pPr>
            <a:r>
              <a:rPr lang="en-GB" sz="1400" b="1" dirty="0"/>
              <a:t>		</a:t>
            </a:r>
            <a:endParaRPr sz="1400" b="1" dirty="0"/>
          </a:p>
          <a:p>
            <a:pPr marL="0" lvl="0" indent="0" algn="l" rtl="0">
              <a:spcBef>
                <a:spcPts val="0"/>
              </a:spcBef>
              <a:spcAft>
                <a:spcPts val="0"/>
              </a:spcAft>
              <a:buNone/>
            </a:pPr>
            <a:r>
              <a:rPr lang="en-GB" sz="1400" b="1" dirty="0"/>
              <a:t>		</a:t>
            </a:r>
            <a:endParaRPr sz="1400" b="1" dirty="0"/>
          </a:p>
        </p:txBody>
      </p:sp>
      <p:sp>
        <p:nvSpPr>
          <p:cNvPr id="176" name="Google Shape;176;p18"/>
          <p:cNvSpPr txBox="1"/>
          <p:nvPr/>
        </p:nvSpPr>
        <p:spPr>
          <a:xfrm>
            <a:off x="193825" y="125425"/>
            <a:ext cx="2952900" cy="22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77" name="Google Shape;177;p18"/>
          <p:cNvSpPr txBox="1"/>
          <p:nvPr/>
        </p:nvSpPr>
        <p:spPr>
          <a:xfrm>
            <a:off x="6191100" y="125425"/>
            <a:ext cx="2952900" cy="228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7"/>
          <p:cNvPicPr preferRelativeResize="0"/>
          <p:nvPr/>
        </p:nvPicPr>
        <p:blipFill>
          <a:blip r:embed="rId3">
            <a:alphaModFix/>
          </a:blip>
          <a:stretch>
            <a:fillRect/>
          </a:stretch>
        </p:blipFill>
        <p:spPr>
          <a:xfrm>
            <a:off x="152400" y="1315550"/>
            <a:ext cx="8991599" cy="3614291"/>
          </a:xfrm>
          <a:prstGeom prst="rect">
            <a:avLst/>
          </a:prstGeom>
          <a:noFill/>
          <a:ln>
            <a:noFill/>
          </a:ln>
        </p:spPr>
      </p:pic>
      <p:sp>
        <p:nvSpPr>
          <p:cNvPr id="249" name="Google Shape;249;p27"/>
          <p:cNvSpPr txBox="1">
            <a:spLocks noGrp="1"/>
          </p:cNvSpPr>
          <p:nvPr>
            <p:ph type="title"/>
          </p:nvPr>
        </p:nvSpPr>
        <p:spPr>
          <a:xfrm>
            <a:off x="663075" y="6343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Confirmed cases as of March 13</a:t>
            </a:r>
            <a:endParaRPr/>
          </a:p>
          <a:p>
            <a:pPr marL="0" lvl="0" indent="0" algn="l" rtl="0">
              <a:spcBef>
                <a:spcPts val="0"/>
              </a:spcBef>
              <a:spcAft>
                <a:spcPts val="0"/>
              </a:spcAft>
              <a:buNone/>
            </a:pPr>
            <a:r>
              <a:rPr lang="en-GB" sz="1100" b="0" u="sng">
                <a:solidFill>
                  <a:schemeClr val="hlink"/>
                </a:solidFill>
                <a:latin typeface="Arial"/>
                <a:ea typeface="Arial"/>
                <a:cs typeface="Arial"/>
                <a:sym typeface="Arial"/>
                <a:hlinkClick r:id="rId4"/>
              </a:rPr>
              <a:t>https://drive.google.com/drive/my-drive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pic>
        <p:nvPicPr>
          <p:cNvPr id="254" name="Google Shape;254;p28"/>
          <p:cNvPicPr preferRelativeResize="0"/>
          <p:nvPr/>
        </p:nvPicPr>
        <p:blipFill>
          <a:blip r:embed="rId3">
            <a:alphaModFix/>
          </a:blip>
          <a:stretch>
            <a:fillRect/>
          </a:stretch>
        </p:blipFill>
        <p:spPr>
          <a:xfrm>
            <a:off x="192450" y="34000"/>
            <a:ext cx="3862475" cy="3666350"/>
          </a:xfrm>
          <a:prstGeom prst="rect">
            <a:avLst/>
          </a:prstGeom>
          <a:noFill/>
          <a:ln>
            <a:noFill/>
          </a:ln>
        </p:spPr>
      </p:pic>
      <p:pic>
        <p:nvPicPr>
          <p:cNvPr id="255" name="Google Shape;255;p28"/>
          <p:cNvPicPr preferRelativeResize="0"/>
          <p:nvPr/>
        </p:nvPicPr>
        <p:blipFill>
          <a:blip r:embed="rId4">
            <a:alphaModFix/>
          </a:blip>
          <a:stretch>
            <a:fillRect/>
          </a:stretch>
        </p:blipFill>
        <p:spPr>
          <a:xfrm>
            <a:off x="4089875" y="1559775"/>
            <a:ext cx="5020400" cy="2273800"/>
          </a:xfrm>
          <a:prstGeom prst="rect">
            <a:avLst/>
          </a:prstGeom>
          <a:noFill/>
          <a:ln>
            <a:noFill/>
          </a:ln>
        </p:spPr>
      </p:pic>
      <p:pic>
        <p:nvPicPr>
          <p:cNvPr id="256" name="Google Shape;256;p28"/>
          <p:cNvPicPr preferRelativeResize="0"/>
          <p:nvPr/>
        </p:nvPicPr>
        <p:blipFill>
          <a:blip r:embed="rId5">
            <a:alphaModFix/>
          </a:blip>
          <a:stretch>
            <a:fillRect/>
          </a:stretch>
        </p:blipFill>
        <p:spPr>
          <a:xfrm>
            <a:off x="4254013" y="160876"/>
            <a:ext cx="4817974" cy="1356275"/>
          </a:xfrm>
          <a:prstGeom prst="rect">
            <a:avLst/>
          </a:prstGeom>
          <a:noFill/>
          <a:ln>
            <a:noFill/>
          </a:ln>
        </p:spPr>
      </p:pic>
      <p:pic>
        <p:nvPicPr>
          <p:cNvPr id="257" name="Google Shape;257;p28"/>
          <p:cNvPicPr preferRelativeResize="0"/>
          <p:nvPr/>
        </p:nvPicPr>
        <p:blipFill>
          <a:blip r:embed="rId6">
            <a:alphaModFix/>
          </a:blip>
          <a:stretch>
            <a:fillRect/>
          </a:stretch>
        </p:blipFill>
        <p:spPr>
          <a:xfrm>
            <a:off x="265200" y="3792151"/>
            <a:ext cx="8240699" cy="122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124443" y="82058"/>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SOURCES</a:t>
            </a:r>
            <a:endParaRPr dirty="0"/>
          </a:p>
        </p:txBody>
      </p:sp>
      <p:sp>
        <p:nvSpPr>
          <p:cNvPr id="263" name="Google Shape;263;p29"/>
          <p:cNvSpPr txBox="1">
            <a:spLocks noGrp="1"/>
          </p:cNvSpPr>
          <p:nvPr>
            <p:ph type="body" idx="1"/>
          </p:nvPr>
        </p:nvSpPr>
        <p:spPr>
          <a:xfrm>
            <a:off x="-121024" y="204070"/>
            <a:ext cx="8416350" cy="2251326"/>
          </a:xfrm>
          <a:prstGeom prst="rect">
            <a:avLst/>
          </a:prstGeom>
        </p:spPr>
        <p:txBody>
          <a:bodyPr spcFirstLastPara="1" wrap="square" lIns="91425" tIns="91425" rIns="91425" bIns="91425" anchor="t" anchorCtr="0">
            <a:noAutofit/>
          </a:bodyPr>
          <a:lstStyle/>
          <a:p>
            <a:pPr marL="457200" lvl="0" indent="-342900" algn="l" rtl="0">
              <a:lnSpc>
                <a:spcPct val="125000"/>
              </a:lnSpc>
              <a:spcBef>
                <a:spcPts val="2400"/>
              </a:spcBef>
              <a:spcAft>
                <a:spcPts val="0"/>
              </a:spcAft>
              <a:buClr>
                <a:srgbClr val="666666"/>
              </a:buClr>
              <a:buSzPts val="1800"/>
              <a:buFont typeface="Wingdings" panose="05000000000000000000" pitchFamily="2" charset="2"/>
              <a:buChar char="Ø"/>
            </a:pPr>
            <a:r>
              <a:rPr lang="en-GB" sz="1800" b="1" dirty="0">
                <a:solidFill>
                  <a:srgbClr val="666666"/>
                </a:solidFill>
                <a:highlight>
                  <a:srgbClr val="FFFFFF"/>
                </a:highlight>
                <a:latin typeface="Arial"/>
                <a:ea typeface="Arial"/>
                <a:cs typeface="Arial"/>
                <a:sym typeface="Arial"/>
              </a:rPr>
              <a:t>2019 Novel Coronavirus COVID-19 (2019-nCoV) Data Repository by Johns Hopkins CSSE</a:t>
            </a:r>
            <a:endParaRPr sz="1800" b="1" dirty="0">
              <a:solidFill>
                <a:srgbClr val="666666"/>
              </a:solidFill>
              <a:highlight>
                <a:srgbClr val="FFFFFF"/>
              </a:highlight>
              <a:latin typeface="Arial"/>
              <a:ea typeface="Arial"/>
              <a:cs typeface="Arial"/>
              <a:sym typeface="Arial"/>
            </a:endParaRPr>
          </a:p>
          <a:p>
            <a:pPr marL="457200" lvl="0" indent="-342900" algn="l" rtl="0">
              <a:lnSpc>
                <a:spcPct val="125000"/>
              </a:lnSpc>
              <a:spcBef>
                <a:spcPts val="0"/>
              </a:spcBef>
              <a:spcAft>
                <a:spcPts val="0"/>
              </a:spcAft>
              <a:buClr>
                <a:srgbClr val="666666"/>
              </a:buClr>
              <a:buSzPts val="1800"/>
              <a:buFont typeface="Wingdings" panose="05000000000000000000" pitchFamily="2" charset="2"/>
              <a:buChar char="Ø"/>
            </a:pPr>
            <a:r>
              <a:rPr lang="en-GB" sz="1800" b="1" dirty="0">
                <a:solidFill>
                  <a:srgbClr val="666666"/>
                </a:solidFill>
                <a:highlight>
                  <a:srgbClr val="FFFFFF"/>
                </a:highlight>
                <a:latin typeface="Arial"/>
                <a:ea typeface="Arial"/>
                <a:cs typeface="Arial"/>
                <a:sym typeface="Arial"/>
                <a:hlinkClick r:id="rId3"/>
              </a:rPr>
              <a:t>https://github.com/CSSEGISandData/COVID-19.git</a:t>
            </a:r>
            <a:endParaRPr lang="en-GB" sz="1800" b="1" dirty="0">
              <a:solidFill>
                <a:srgbClr val="666666"/>
              </a:solidFill>
              <a:highlight>
                <a:srgbClr val="FFFFFF"/>
              </a:highlight>
              <a:latin typeface="Arial"/>
              <a:ea typeface="Arial"/>
              <a:cs typeface="Arial"/>
              <a:sym typeface="Arial"/>
            </a:endParaRPr>
          </a:p>
          <a:p>
            <a:pPr marL="114300" lvl="0" indent="0" algn="l" rtl="0">
              <a:lnSpc>
                <a:spcPct val="125000"/>
              </a:lnSpc>
              <a:spcBef>
                <a:spcPts val="0"/>
              </a:spcBef>
              <a:spcAft>
                <a:spcPts val="0"/>
              </a:spcAft>
              <a:buClr>
                <a:srgbClr val="666666"/>
              </a:buClr>
              <a:buSzPts val="1800"/>
              <a:buNone/>
            </a:pPr>
            <a:endParaRPr lang="en-GB" sz="1800" b="1" dirty="0">
              <a:solidFill>
                <a:srgbClr val="666666"/>
              </a:solidFill>
              <a:highlight>
                <a:srgbClr val="FFFFFF"/>
              </a:highlight>
              <a:latin typeface="Arial"/>
              <a:ea typeface="Arial"/>
              <a:cs typeface="Arial"/>
              <a:sym typeface="Arial"/>
            </a:endParaRPr>
          </a:p>
          <a:p>
            <a:pPr marL="114300" lvl="0" indent="0" algn="l" rtl="0">
              <a:lnSpc>
                <a:spcPct val="125000"/>
              </a:lnSpc>
              <a:spcBef>
                <a:spcPts val="0"/>
              </a:spcBef>
              <a:spcAft>
                <a:spcPts val="0"/>
              </a:spcAft>
              <a:buClr>
                <a:srgbClr val="666666"/>
              </a:buClr>
              <a:buSzPts val="1800"/>
              <a:buNone/>
            </a:pPr>
            <a:r>
              <a:rPr lang="en-GB" sz="1100" b="1" dirty="0">
                <a:solidFill>
                  <a:schemeClr val="accent2">
                    <a:lumMod val="50000"/>
                  </a:schemeClr>
                </a:solidFill>
                <a:highlight>
                  <a:srgbClr val="FFFFFF"/>
                </a:highlight>
                <a:latin typeface="Arial"/>
                <a:ea typeface="Arial"/>
                <a:cs typeface="Arial"/>
                <a:sym typeface="Arial"/>
              </a:rPr>
              <a:t>The </a:t>
            </a:r>
            <a:r>
              <a:rPr lang="en-GB" sz="1100" b="1" dirty="0" err="1">
                <a:solidFill>
                  <a:schemeClr val="accent2">
                    <a:lumMod val="50000"/>
                  </a:schemeClr>
                </a:solidFill>
                <a:highlight>
                  <a:srgbClr val="FFFFFF"/>
                </a:highlight>
                <a:latin typeface="Arial"/>
                <a:ea typeface="Arial"/>
                <a:cs typeface="Arial"/>
                <a:sym typeface="Arial"/>
              </a:rPr>
              <a:t>Github</a:t>
            </a:r>
            <a:r>
              <a:rPr lang="en-GB" sz="1100" b="1" dirty="0">
                <a:solidFill>
                  <a:schemeClr val="accent2">
                    <a:lumMod val="50000"/>
                  </a:schemeClr>
                </a:solidFill>
                <a:highlight>
                  <a:srgbClr val="FFFFFF"/>
                </a:highlight>
                <a:latin typeface="Arial"/>
                <a:ea typeface="Arial"/>
                <a:cs typeface="Arial"/>
                <a:sym typeface="Arial"/>
              </a:rPr>
              <a:t> and data Repository by John Hopkins CSSE pulled the data from the following sources</a:t>
            </a:r>
          </a:p>
          <a:p>
            <a:pPr fontAlgn="base">
              <a:buClr>
                <a:schemeClr val="bg2">
                  <a:lumMod val="50000"/>
                </a:schemeClr>
              </a:buClr>
              <a:buFont typeface="Wingdings" panose="05000000000000000000" pitchFamily="2" charset="2"/>
              <a:buChar char="§"/>
            </a:pPr>
            <a:r>
              <a:rPr lang="en-US" sz="1050" dirty="0"/>
              <a:t>World Health Organization (WHO): </a:t>
            </a:r>
            <a:r>
              <a:rPr lang="en-US" sz="1050" dirty="0">
                <a:hlinkClick r:id="rId4"/>
              </a:rPr>
              <a:t>https://www.who.int/</a:t>
            </a:r>
            <a:endParaRPr lang="en-US" sz="1050" dirty="0"/>
          </a:p>
          <a:p>
            <a:pPr fontAlgn="base">
              <a:buClr>
                <a:schemeClr val="bg2">
                  <a:lumMod val="50000"/>
                </a:schemeClr>
              </a:buClr>
              <a:buFont typeface="Wingdings" panose="05000000000000000000" pitchFamily="2" charset="2"/>
              <a:buChar char="§"/>
            </a:pPr>
            <a:r>
              <a:rPr lang="en-US" sz="1050" dirty="0"/>
              <a:t>DXY.cn. Pneumonia. 2020. </a:t>
            </a:r>
            <a:r>
              <a:rPr lang="en-US" sz="1050" dirty="0">
                <a:hlinkClick r:id="rId5"/>
              </a:rPr>
              <a:t>http://3g.dxy.cn/newh5/view/pneumonia</a:t>
            </a:r>
            <a:r>
              <a:rPr lang="en-US" sz="1050" dirty="0"/>
              <a:t>.</a:t>
            </a:r>
          </a:p>
          <a:p>
            <a:pPr fontAlgn="base">
              <a:buClr>
                <a:schemeClr val="bg2">
                  <a:lumMod val="50000"/>
                </a:schemeClr>
              </a:buClr>
              <a:buFont typeface="Wingdings" panose="05000000000000000000" pitchFamily="2" charset="2"/>
              <a:buChar char="§"/>
            </a:pPr>
            <a:r>
              <a:rPr lang="en-US" sz="1050" dirty="0"/>
              <a:t>BNO News: </a:t>
            </a:r>
            <a:r>
              <a:rPr lang="en-US" sz="1050" dirty="0">
                <a:hlinkClick r:id="rId6"/>
              </a:rPr>
              <a:t>https://bnonews.com/index.php/2020/02/the-latest-coronavirus-cases/</a:t>
            </a:r>
            <a:endParaRPr lang="en-US" sz="1050" dirty="0"/>
          </a:p>
          <a:p>
            <a:pPr fontAlgn="base">
              <a:buClr>
                <a:schemeClr val="bg2">
                  <a:lumMod val="50000"/>
                </a:schemeClr>
              </a:buClr>
              <a:buFont typeface="Wingdings" panose="05000000000000000000" pitchFamily="2" charset="2"/>
              <a:buChar char="§"/>
            </a:pPr>
            <a:r>
              <a:rPr lang="en-US" sz="1050" dirty="0"/>
              <a:t>National Health Commission of the People’s Republic of China (NHC):</a:t>
            </a:r>
            <a:br>
              <a:rPr lang="en-US" sz="1050" dirty="0"/>
            </a:br>
            <a:r>
              <a:rPr lang="en-US" sz="1050" dirty="0">
                <a:hlinkClick r:id="rId7"/>
              </a:rPr>
              <a:t>http://www.nhc.gov.cn/xcs/yqtb/list_gzbd.shtml</a:t>
            </a:r>
            <a:endParaRPr lang="en-US" sz="1050" dirty="0"/>
          </a:p>
          <a:p>
            <a:pPr fontAlgn="base">
              <a:buClr>
                <a:schemeClr val="bg2">
                  <a:lumMod val="50000"/>
                </a:schemeClr>
              </a:buClr>
              <a:buFont typeface="Wingdings" panose="05000000000000000000" pitchFamily="2" charset="2"/>
              <a:buChar char="§"/>
            </a:pPr>
            <a:r>
              <a:rPr lang="en-US" sz="1050" dirty="0"/>
              <a:t>China CDC (CCDC): </a:t>
            </a:r>
            <a:r>
              <a:rPr lang="en-US" sz="1050" dirty="0">
                <a:hlinkClick r:id="rId8"/>
              </a:rPr>
              <a:t>http://weekly.chinacdc.cn/news/TrackingtheEpidemic.htm</a:t>
            </a:r>
            <a:endParaRPr lang="en-US" sz="1050" dirty="0"/>
          </a:p>
          <a:p>
            <a:pPr fontAlgn="base">
              <a:buClr>
                <a:schemeClr val="bg2">
                  <a:lumMod val="50000"/>
                </a:schemeClr>
              </a:buClr>
              <a:buFont typeface="Wingdings" panose="05000000000000000000" pitchFamily="2" charset="2"/>
              <a:buChar char="§"/>
            </a:pPr>
            <a:r>
              <a:rPr lang="en-US" sz="1050" dirty="0"/>
              <a:t>Hong Kong Department of Health: </a:t>
            </a:r>
            <a:r>
              <a:rPr lang="en-US" sz="1050" dirty="0">
                <a:hlinkClick r:id="rId9"/>
              </a:rPr>
              <a:t>https://www.chp.gov.hk/en/features/102465.html</a:t>
            </a:r>
            <a:endParaRPr lang="en-US" sz="1050" dirty="0"/>
          </a:p>
          <a:p>
            <a:pPr fontAlgn="base">
              <a:buClr>
                <a:schemeClr val="bg2">
                  <a:lumMod val="50000"/>
                </a:schemeClr>
              </a:buClr>
              <a:buFont typeface="Wingdings" panose="05000000000000000000" pitchFamily="2" charset="2"/>
              <a:buChar char="§"/>
            </a:pPr>
            <a:r>
              <a:rPr lang="en-US" sz="1050" dirty="0"/>
              <a:t>Macau Government: </a:t>
            </a:r>
            <a:r>
              <a:rPr lang="en-US" sz="1050" dirty="0">
                <a:hlinkClick r:id="rId10"/>
              </a:rPr>
              <a:t>https://www.ssm.gov.mo/portal/</a:t>
            </a:r>
            <a:endParaRPr lang="en-US" sz="1050" dirty="0"/>
          </a:p>
          <a:p>
            <a:pPr fontAlgn="base">
              <a:buClr>
                <a:schemeClr val="bg2">
                  <a:lumMod val="50000"/>
                </a:schemeClr>
              </a:buClr>
              <a:buFont typeface="Wingdings" panose="05000000000000000000" pitchFamily="2" charset="2"/>
              <a:buChar char="§"/>
            </a:pPr>
            <a:r>
              <a:rPr lang="en-US" sz="1050" dirty="0"/>
              <a:t>Taiwan CDC: </a:t>
            </a:r>
            <a:r>
              <a:rPr lang="en-US" sz="1050" dirty="0">
                <a:hlinkClick r:id="rId11"/>
              </a:rPr>
              <a:t>https://sites.google.com/cdc.gov.tw/2019ncov/taiwan?authuser=0</a:t>
            </a:r>
            <a:endParaRPr lang="en-US" sz="1050" dirty="0"/>
          </a:p>
          <a:p>
            <a:pPr fontAlgn="base">
              <a:buClr>
                <a:schemeClr val="bg2">
                  <a:lumMod val="50000"/>
                </a:schemeClr>
              </a:buClr>
              <a:buFont typeface="Wingdings" panose="05000000000000000000" pitchFamily="2" charset="2"/>
              <a:buChar char="§"/>
            </a:pPr>
            <a:r>
              <a:rPr lang="en-US" sz="1050" dirty="0"/>
              <a:t>US CDC: </a:t>
            </a:r>
            <a:r>
              <a:rPr lang="en-US" sz="1050" dirty="0">
                <a:hlinkClick r:id="rId12"/>
              </a:rPr>
              <a:t>https://www.cdc.gov/coronavirus/2019-ncov/index.html</a:t>
            </a:r>
            <a:endParaRPr lang="en-US" sz="1050" dirty="0"/>
          </a:p>
          <a:p>
            <a:pPr fontAlgn="base">
              <a:buClr>
                <a:schemeClr val="bg2">
                  <a:lumMod val="50000"/>
                </a:schemeClr>
              </a:buClr>
              <a:buFont typeface="Wingdings" panose="05000000000000000000" pitchFamily="2" charset="2"/>
              <a:buChar char="§"/>
            </a:pPr>
            <a:r>
              <a:rPr lang="en-US" sz="1050" dirty="0"/>
              <a:t>Government of Canada: </a:t>
            </a:r>
            <a:r>
              <a:rPr lang="en-US" sz="1050" dirty="0">
                <a:hlinkClick r:id="rId13"/>
              </a:rPr>
              <a:t>https://www.canada.ca/en/public-health/services/diseases/coronavirus.html</a:t>
            </a:r>
            <a:endParaRPr lang="en-US" sz="1050" dirty="0"/>
          </a:p>
          <a:p>
            <a:pPr fontAlgn="base">
              <a:buClr>
                <a:schemeClr val="bg2">
                  <a:lumMod val="50000"/>
                </a:schemeClr>
              </a:buClr>
              <a:buFont typeface="Wingdings" panose="05000000000000000000" pitchFamily="2" charset="2"/>
              <a:buChar char="§"/>
            </a:pPr>
            <a:r>
              <a:rPr lang="en-US" sz="1050" dirty="0"/>
              <a:t>Australia Government Department of Health: </a:t>
            </a:r>
            <a:r>
              <a:rPr lang="en-US" sz="1050" dirty="0">
                <a:hlinkClick r:id="rId14"/>
              </a:rPr>
              <a:t>https://www.health.gov.au/news/coronavirus-update-at-a-glance</a:t>
            </a:r>
            <a:endParaRPr lang="en-US" sz="1050" dirty="0"/>
          </a:p>
          <a:p>
            <a:pPr fontAlgn="base">
              <a:buClr>
                <a:schemeClr val="bg2">
                  <a:lumMod val="50000"/>
                </a:schemeClr>
              </a:buClr>
              <a:buFont typeface="Wingdings" panose="05000000000000000000" pitchFamily="2" charset="2"/>
              <a:buChar char="§"/>
            </a:pPr>
            <a:r>
              <a:rPr lang="en-US" sz="1050" dirty="0"/>
              <a:t>European Centre for Disease Prevention and Control (ECDC): </a:t>
            </a:r>
            <a:r>
              <a:rPr lang="en-US" sz="1050" dirty="0">
                <a:hlinkClick r:id="rId15"/>
              </a:rPr>
              <a:t>https://www.ecdc.europa.eu/en/geographical-distribution-2019-ncov-cases</a:t>
            </a:r>
            <a:endParaRPr lang="en-US" sz="1050" dirty="0"/>
          </a:p>
          <a:p>
            <a:pPr fontAlgn="base">
              <a:buClr>
                <a:schemeClr val="bg2">
                  <a:lumMod val="50000"/>
                </a:schemeClr>
              </a:buClr>
              <a:buFont typeface="Wingdings" panose="05000000000000000000" pitchFamily="2" charset="2"/>
              <a:buChar char="§"/>
            </a:pPr>
            <a:r>
              <a:rPr lang="en-US" sz="1050" dirty="0"/>
              <a:t>Ministry of Health Singapore (MOH): </a:t>
            </a:r>
            <a:r>
              <a:rPr lang="en-US" sz="1050" dirty="0">
                <a:hlinkClick r:id="rId16"/>
              </a:rPr>
              <a:t>https://www.moh.gov.sg/covid-19</a:t>
            </a:r>
            <a:endParaRPr lang="en-US" sz="1050" dirty="0"/>
          </a:p>
          <a:p>
            <a:pPr>
              <a:buClr>
                <a:schemeClr val="bg2">
                  <a:lumMod val="50000"/>
                </a:schemeClr>
              </a:buClr>
              <a:buFont typeface="Wingdings" panose="05000000000000000000" pitchFamily="2" charset="2"/>
              <a:buChar char="§"/>
            </a:pPr>
            <a:r>
              <a:rPr lang="en-US" sz="1050" dirty="0"/>
              <a:t>Italy Ministry of Health: </a:t>
            </a:r>
            <a:r>
              <a:rPr lang="en-US" sz="1050" dirty="0">
                <a:hlinkClick r:id="rId17"/>
              </a:rPr>
              <a:t>http://www.salute.gov.it/nuovocoronavirus</a:t>
            </a:r>
            <a:endParaRPr lang="en-GB" sz="1050" b="1" dirty="0">
              <a:solidFill>
                <a:srgbClr val="666666"/>
              </a:solidFill>
              <a:highlight>
                <a:srgbClr val="FFFFFF"/>
              </a:highlight>
              <a:latin typeface="Arial"/>
              <a:ea typeface="Arial"/>
              <a:cs typeface="Arial"/>
              <a:sym typeface="Arial"/>
            </a:endParaRPr>
          </a:p>
          <a:p>
            <a:pPr marL="457200" lvl="0" indent="-342900" algn="l" rtl="0">
              <a:lnSpc>
                <a:spcPct val="125000"/>
              </a:lnSpc>
              <a:spcBef>
                <a:spcPts val="0"/>
              </a:spcBef>
              <a:spcAft>
                <a:spcPts val="0"/>
              </a:spcAft>
              <a:buClr>
                <a:schemeClr val="bg2">
                  <a:lumMod val="50000"/>
                </a:schemeClr>
              </a:buClr>
              <a:buSzPts val="1800"/>
              <a:buFont typeface="Wingdings" panose="05000000000000000000" pitchFamily="2" charset="2"/>
              <a:buChar char="§"/>
            </a:pPr>
            <a:endParaRPr sz="1100" b="1" dirty="0">
              <a:solidFill>
                <a:srgbClr val="666666"/>
              </a:solidFill>
              <a:highlight>
                <a:srgbClr val="FFFFFF"/>
              </a:highlight>
              <a:latin typeface="Arial"/>
              <a:ea typeface="Arial"/>
              <a:cs typeface="Arial"/>
              <a:sym typeface="Arial"/>
            </a:endParaRPr>
          </a:p>
          <a:p>
            <a:pPr marL="457200" lvl="0" indent="0" algn="l" rtl="0">
              <a:lnSpc>
                <a:spcPct val="125000"/>
              </a:lnSpc>
              <a:spcBef>
                <a:spcPts val="2400"/>
              </a:spcBef>
              <a:spcAft>
                <a:spcPts val="0"/>
              </a:spcAft>
              <a:buNone/>
            </a:pPr>
            <a:endParaRPr sz="2300" b="1" dirty="0">
              <a:solidFill>
                <a:srgbClr val="666666"/>
              </a:solidFill>
              <a:highlight>
                <a:srgbClr val="FFFFFF"/>
              </a:highlight>
              <a:latin typeface="Arial"/>
              <a:ea typeface="Arial"/>
              <a:cs typeface="Arial"/>
              <a:sym typeface="Arial"/>
            </a:endParaRPr>
          </a:p>
          <a:p>
            <a:pPr marL="457200" lvl="0" indent="0" algn="l" rtl="0">
              <a:spcBef>
                <a:spcPts val="1200"/>
              </a:spcBef>
              <a:spcAft>
                <a:spcPts val="0"/>
              </a:spcAft>
              <a:buNone/>
            </a:pPr>
            <a:endParaRPr sz="1100" dirty="0"/>
          </a:p>
          <a:p>
            <a:pPr marL="0" lvl="0" indent="0" algn="l" rtl="0">
              <a:spcBef>
                <a:spcPts val="1600"/>
              </a:spcBef>
              <a:spcAft>
                <a:spcPts val="1600"/>
              </a:spcAft>
              <a:buNone/>
            </a:pPr>
            <a:endParaRPr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541425" y="835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t>DATA EXPLORATION AND CLEANING</a:t>
            </a:r>
            <a:endParaRPr u="sng"/>
          </a:p>
        </p:txBody>
      </p:sp>
      <p:sp>
        <p:nvSpPr>
          <p:cNvPr id="269" name="Google Shape;269;p30"/>
          <p:cNvSpPr txBox="1">
            <a:spLocks noGrp="1"/>
          </p:cNvSpPr>
          <p:nvPr>
            <p:ph type="body" idx="1"/>
          </p:nvPr>
        </p:nvSpPr>
        <p:spPr>
          <a:xfrm>
            <a:off x="0" y="1464981"/>
            <a:ext cx="7688700" cy="267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Wingdings" panose="05000000000000000000" pitchFamily="2" charset="2"/>
              <a:buChar char="§"/>
            </a:pPr>
            <a:r>
              <a:rPr lang="en-GB" sz="1800" dirty="0">
                <a:solidFill>
                  <a:srgbClr val="666666"/>
                </a:solidFill>
              </a:rPr>
              <a:t>Read the  required .csv files into pandas </a:t>
            </a:r>
            <a:r>
              <a:rPr lang="en-GB" sz="1800" dirty="0" err="1">
                <a:solidFill>
                  <a:srgbClr val="666666"/>
                </a:solidFill>
              </a:rPr>
              <a:t>dataframes</a:t>
            </a:r>
            <a:r>
              <a:rPr lang="en-GB" sz="1800" dirty="0">
                <a:solidFill>
                  <a:srgbClr val="666666"/>
                </a:solidFill>
              </a:rPr>
              <a:t>.</a:t>
            </a:r>
          </a:p>
          <a:p>
            <a:pPr marL="114300" lvl="0" indent="0" algn="l" rtl="0">
              <a:spcBef>
                <a:spcPts val="0"/>
              </a:spcBef>
              <a:spcAft>
                <a:spcPts val="0"/>
              </a:spcAft>
              <a:buClr>
                <a:srgbClr val="666666"/>
              </a:buClr>
              <a:buSzPts val="1800"/>
              <a:buNone/>
            </a:pPr>
            <a:endParaRPr sz="1800" dirty="0">
              <a:solidFill>
                <a:srgbClr val="666666"/>
              </a:solidFill>
            </a:endParaRPr>
          </a:p>
          <a:p>
            <a:pPr marL="457200" lvl="0" indent="-342900" algn="l" rtl="0">
              <a:spcBef>
                <a:spcPts val="0"/>
              </a:spcBef>
              <a:spcAft>
                <a:spcPts val="0"/>
              </a:spcAft>
              <a:buClr>
                <a:srgbClr val="666666"/>
              </a:buClr>
              <a:buSzPts val="1800"/>
              <a:buFont typeface="Wingdings" panose="05000000000000000000" pitchFamily="2" charset="2"/>
              <a:buChar char="§"/>
            </a:pPr>
            <a:r>
              <a:rPr lang="en-GB" sz="1800" dirty="0">
                <a:solidFill>
                  <a:srgbClr val="666666"/>
                </a:solidFill>
              </a:rPr>
              <a:t>Cleaned the data frames by dropping the columns that were not required as well as filling the </a:t>
            </a:r>
            <a:r>
              <a:rPr lang="en-GB" sz="1800" dirty="0" err="1">
                <a:solidFill>
                  <a:srgbClr val="666666"/>
                </a:solidFill>
              </a:rPr>
              <a:t>NaN</a:t>
            </a:r>
            <a:r>
              <a:rPr lang="en-GB" sz="1800" dirty="0">
                <a:solidFill>
                  <a:srgbClr val="666666"/>
                </a:solidFill>
              </a:rPr>
              <a:t> values with zeros in order to perform mathematical calculations</a:t>
            </a:r>
          </a:p>
          <a:p>
            <a:pPr marL="457200" lvl="0" indent="-342900" algn="l" rtl="0">
              <a:spcBef>
                <a:spcPts val="0"/>
              </a:spcBef>
              <a:spcAft>
                <a:spcPts val="0"/>
              </a:spcAft>
              <a:buClr>
                <a:srgbClr val="666666"/>
              </a:buClr>
              <a:buSzPts val="1800"/>
              <a:buFont typeface="Wingdings" panose="05000000000000000000" pitchFamily="2" charset="2"/>
              <a:buChar char="§"/>
            </a:pPr>
            <a:endParaRPr sz="1800" dirty="0">
              <a:solidFill>
                <a:srgbClr val="666666"/>
              </a:solidFill>
            </a:endParaRPr>
          </a:p>
          <a:p>
            <a:pPr marL="457200" lvl="0" indent="-342900" algn="l" rtl="0">
              <a:spcBef>
                <a:spcPts val="0"/>
              </a:spcBef>
              <a:spcAft>
                <a:spcPts val="0"/>
              </a:spcAft>
              <a:buClr>
                <a:srgbClr val="666666"/>
              </a:buClr>
              <a:buSzPts val="1800"/>
              <a:buFont typeface="Wingdings" panose="05000000000000000000" pitchFamily="2" charset="2"/>
              <a:buChar char="§"/>
            </a:pPr>
            <a:r>
              <a:rPr lang="en-GB" sz="1800" dirty="0">
                <a:solidFill>
                  <a:srgbClr val="666666"/>
                </a:solidFill>
              </a:rPr>
              <a:t>Grouped the data frames by country/region and performed a sum on the grouped data frame in order to obtain cumulative number of confirmed , death and recovered cases for each country/region for a period of 52 days from 22 January,2020  till 13 March,2020.</a:t>
            </a:r>
            <a:endParaRPr sz="1800" dirty="0">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662300" y="821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t>ANALYSIS PROCESS</a:t>
            </a:r>
            <a:endParaRPr u="sng" dirty="0"/>
          </a:p>
        </p:txBody>
      </p:sp>
      <p:sp>
        <p:nvSpPr>
          <p:cNvPr id="275" name="Google Shape;275;p31"/>
          <p:cNvSpPr txBox="1">
            <a:spLocks noGrp="1"/>
          </p:cNvSpPr>
          <p:nvPr>
            <p:ph type="body" idx="1"/>
          </p:nvPr>
        </p:nvSpPr>
        <p:spPr>
          <a:xfrm>
            <a:off x="76593" y="1441200"/>
            <a:ext cx="7688700" cy="22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Wingdings" panose="05000000000000000000" pitchFamily="2" charset="2"/>
              <a:buChar char="§"/>
            </a:pPr>
            <a:r>
              <a:rPr lang="en-GB" sz="1400" dirty="0"/>
              <a:t>Using the cleaned dataset,  information was extracted  for 9 different countries  namely China, Iran, Italy, South Korea, Japan , Singapore, US and Canada to carry out further investigation and identifying patterns.</a:t>
            </a:r>
          </a:p>
          <a:p>
            <a:pPr marL="457200" lvl="0" indent="-317500" algn="l" rtl="0">
              <a:spcBef>
                <a:spcPts val="0"/>
              </a:spcBef>
              <a:spcAft>
                <a:spcPts val="0"/>
              </a:spcAft>
              <a:buSzPts val="1400"/>
              <a:buFont typeface="Wingdings" panose="05000000000000000000" pitchFamily="2" charset="2"/>
              <a:buChar char="§"/>
            </a:pPr>
            <a:endParaRPr sz="1400" dirty="0"/>
          </a:p>
          <a:p>
            <a:pPr marL="457200" lvl="0" indent="-317500" algn="l" rtl="0">
              <a:spcBef>
                <a:spcPts val="0"/>
              </a:spcBef>
              <a:spcAft>
                <a:spcPts val="0"/>
              </a:spcAft>
              <a:buSzPts val="1400"/>
              <a:buFont typeface="Wingdings" panose="05000000000000000000" pitchFamily="2" charset="2"/>
              <a:buChar char="§"/>
            </a:pPr>
            <a:r>
              <a:rPr lang="en-GB" sz="1400" dirty="0"/>
              <a:t>For each of these countries data was analysed in terms of the number of confirmed, death and recovered cases using graphs, plotted using matplotlib library  and also compared all of these countries in terms of death percentage, recovered percentage , speed of infection and infection rate.  </a:t>
            </a:r>
          </a:p>
          <a:p>
            <a:pPr marL="457200" lvl="0" indent="-317500" algn="l" rtl="0">
              <a:spcBef>
                <a:spcPts val="0"/>
              </a:spcBef>
              <a:spcAft>
                <a:spcPts val="0"/>
              </a:spcAft>
              <a:buSzPts val="1400"/>
              <a:buFont typeface="Wingdings" panose="05000000000000000000" pitchFamily="2" charset="2"/>
              <a:buChar char="§"/>
            </a:pPr>
            <a:endParaRPr sz="1400" dirty="0"/>
          </a:p>
          <a:p>
            <a:pPr marL="457200" lvl="0" indent="-317500" algn="l" rtl="0">
              <a:spcBef>
                <a:spcPts val="0"/>
              </a:spcBef>
              <a:spcAft>
                <a:spcPts val="0"/>
              </a:spcAft>
              <a:buSzPts val="1400"/>
              <a:buFont typeface="Wingdings" panose="05000000000000000000" pitchFamily="2" charset="2"/>
              <a:buChar char="§"/>
            </a:pPr>
            <a:r>
              <a:rPr lang="en-GB" sz="1400" dirty="0"/>
              <a:t>ARIMA model in Python which is a time series analysis was used to predict the spread of COVID-19  in Canada and the US using China as the training data.</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pic>
        <p:nvPicPr>
          <p:cNvPr id="298" name="Google Shape;298;p35"/>
          <p:cNvPicPr preferRelativeResize="0"/>
          <p:nvPr/>
        </p:nvPicPr>
        <p:blipFill>
          <a:blip r:embed="rId3">
            <a:alphaModFix/>
          </a:blip>
          <a:stretch>
            <a:fillRect/>
          </a:stretch>
        </p:blipFill>
        <p:spPr>
          <a:xfrm>
            <a:off x="89377" y="358999"/>
            <a:ext cx="6902689" cy="2222675"/>
          </a:xfrm>
          <a:prstGeom prst="rect">
            <a:avLst/>
          </a:prstGeom>
          <a:noFill/>
          <a:ln>
            <a:noFill/>
          </a:ln>
        </p:spPr>
      </p:pic>
      <p:pic>
        <p:nvPicPr>
          <p:cNvPr id="299" name="Google Shape;299;p35"/>
          <p:cNvPicPr preferRelativeResize="0"/>
          <p:nvPr/>
        </p:nvPicPr>
        <p:blipFill>
          <a:blip r:embed="rId4">
            <a:alphaModFix/>
          </a:blip>
          <a:stretch>
            <a:fillRect/>
          </a:stretch>
        </p:blipFill>
        <p:spPr>
          <a:xfrm>
            <a:off x="-1" y="2829385"/>
            <a:ext cx="7086600" cy="2222675"/>
          </a:xfrm>
          <a:prstGeom prst="rect">
            <a:avLst/>
          </a:prstGeom>
          <a:noFill/>
          <a:ln>
            <a:noFill/>
          </a:ln>
        </p:spPr>
      </p:pic>
      <p:sp>
        <p:nvSpPr>
          <p:cNvPr id="2" name="Rectangle 1">
            <a:extLst>
              <a:ext uri="{FF2B5EF4-FFF2-40B4-BE49-F238E27FC236}">
                <a16:creationId xmlns:a16="http://schemas.microsoft.com/office/drawing/2014/main" id="{D4F73860-03CD-43A5-87F4-107D2FD25383}"/>
              </a:ext>
            </a:extLst>
          </p:cNvPr>
          <p:cNvSpPr/>
          <p:nvPr/>
        </p:nvSpPr>
        <p:spPr>
          <a:xfrm>
            <a:off x="6983692" y="0"/>
            <a:ext cx="2070931" cy="5816977"/>
          </a:xfrm>
          <a:prstGeom prst="rect">
            <a:avLst/>
          </a:prstGeom>
        </p:spPr>
        <p:txBody>
          <a:bodyPr wrap="square">
            <a:spAutoFit/>
          </a:bodyPr>
          <a:lstStyle/>
          <a:p>
            <a:pPr>
              <a:spcAft>
                <a:spcPts val="1600"/>
              </a:spcAft>
            </a:pPr>
            <a:r>
              <a:rPr lang="en-US" sz="1200" dirty="0">
                <a:solidFill>
                  <a:srgbClr val="000000"/>
                </a:solidFill>
                <a:latin typeface="Open Sans" panose="020B0606030504020204" pitchFamily="34" charset="0"/>
              </a:rPr>
              <a:t>The first day of the record is 22nd Jan. China, South Korea, Japan and the US were already reporting confirmed cases.</a:t>
            </a:r>
            <a:endParaRPr lang="en-US" sz="1200" dirty="0"/>
          </a:p>
          <a:p>
            <a:pPr>
              <a:spcAft>
                <a:spcPts val="1600"/>
              </a:spcAft>
            </a:pPr>
            <a:endParaRPr lang="en-US" sz="1200" dirty="0">
              <a:solidFill>
                <a:srgbClr val="000000"/>
              </a:solidFill>
              <a:latin typeface="Open Sans" panose="020B0606030504020204" pitchFamily="34" charset="0"/>
            </a:endParaRPr>
          </a:p>
          <a:p>
            <a:pPr>
              <a:spcAft>
                <a:spcPts val="1600"/>
              </a:spcAft>
            </a:pPr>
            <a:r>
              <a:rPr lang="en-US" sz="1200" dirty="0">
                <a:solidFill>
                  <a:srgbClr val="000000"/>
                </a:solidFill>
                <a:latin typeface="Open Sans" panose="020B0606030504020204" pitchFamily="34" charset="0"/>
              </a:rPr>
              <a:t>The next day, 23rd Jan, first confirmed case in Singapore.</a:t>
            </a:r>
          </a:p>
          <a:p>
            <a:pPr>
              <a:spcAft>
                <a:spcPts val="1600"/>
              </a:spcAft>
            </a:pPr>
            <a:endParaRPr lang="en-US" sz="1200" dirty="0"/>
          </a:p>
          <a:p>
            <a:pPr>
              <a:spcAft>
                <a:spcPts val="1600"/>
              </a:spcAft>
            </a:pPr>
            <a:r>
              <a:rPr lang="en-US" sz="1200" dirty="0">
                <a:solidFill>
                  <a:srgbClr val="000000"/>
                </a:solidFill>
                <a:latin typeface="Open Sans" panose="020B0606030504020204" pitchFamily="34" charset="0"/>
              </a:rPr>
              <a:t>26th Jan, first confirmed case in Canada.</a:t>
            </a:r>
          </a:p>
          <a:p>
            <a:pPr>
              <a:spcAft>
                <a:spcPts val="1600"/>
              </a:spcAft>
            </a:pPr>
            <a:endParaRPr lang="en-US" sz="1200" dirty="0">
              <a:solidFill>
                <a:srgbClr val="000000"/>
              </a:solidFill>
              <a:latin typeface="Open Sans" panose="020B0606030504020204" pitchFamily="34" charset="0"/>
            </a:endParaRPr>
          </a:p>
          <a:p>
            <a:pPr>
              <a:spcAft>
                <a:spcPts val="1600"/>
              </a:spcAft>
            </a:pPr>
            <a:r>
              <a:rPr lang="en-US" sz="1200" dirty="0">
                <a:solidFill>
                  <a:srgbClr val="000000"/>
                </a:solidFill>
                <a:latin typeface="Open Sans" panose="020B0606030504020204" pitchFamily="34" charset="0"/>
              </a:rPr>
              <a:t>31st Jan, first confirmed case reported in Italy.</a:t>
            </a:r>
            <a:endParaRPr lang="en-US" sz="1200" dirty="0"/>
          </a:p>
          <a:p>
            <a:pPr>
              <a:spcAft>
                <a:spcPts val="1600"/>
              </a:spcAft>
            </a:pPr>
            <a:endParaRPr lang="en-US" sz="1200" dirty="0">
              <a:solidFill>
                <a:srgbClr val="000000"/>
              </a:solidFill>
              <a:latin typeface="Open Sans" panose="020B0606030504020204" pitchFamily="34" charset="0"/>
            </a:endParaRPr>
          </a:p>
          <a:p>
            <a:pPr>
              <a:spcAft>
                <a:spcPts val="1600"/>
              </a:spcAft>
            </a:pPr>
            <a:r>
              <a:rPr lang="en-US" sz="1200" dirty="0">
                <a:solidFill>
                  <a:srgbClr val="000000"/>
                </a:solidFill>
                <a:latin typeface="Open Sans" panose="020B0606030504020204" pitchFamily="34" charset="0"/>
              </a:rPr>
              <a:t>29th Feb,  first confirmed case in Iran</a:t>
            </a:r>
            <a:endParaRPr lang="en-US" sz="1200" dirty="0"/>
          </a:p>
          <a:p>
            <a:br>
              <a:rPr lang="en-US" dirty="0"/>
            </a:br>
            <a:endParaRPr 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pic>
        <p:nvPicPr>
          <p:cNvPr id="305" name="Google Shape;305;p36"/>
          <p:cNvPicPr preferRelativeResize="0"/>
          <p:nvPr/>
        </p:nvPicPr>
        <p:blipFill>
          <a:blip r:embed="rId3">
            <a:alphaModFix/>
          </a:blip>
          <a:stretch>
            <a:fillRect/>
          </a:stretch>
        </p:blipFill>
        <p:spPr>
          <a:xfrm>
            <a:off x="73640" y="2571750"/>
            <a:ext cx="6559917" cy="2384613"/>
          </a:xfrm>
          <a:prstGeom prst="rect">
            <a:avLst/>
          </a:prstGeom>
          <a:noFill/>
          <a:ln>
            <a:noFill/>
          </a:ln>
        </p:spPr>
      </p:pic>
      <p:pic>
        <p:nvPicPr>
          <p:cNvPr id="306" name="Google Shape;306;p36"/>
          <p:cNvPicPr preferRelativeResize="0"/>
          <p:nvPr/>
        </p:nvPicPr>
        <p:blipFill>
          <a:blip r:embed="rId4">
            <a:alphaModFix/>
          </a:blip>
          <a:stretch>
            <a:fillRect/>
          </a:stretch>
        </p:blipFill>
        <p:spPr>
          <a:xfrm>
            <a:off x="181705" y="187137"/>
            <a:ext cx="6451852" cy="2447997"/>
          </a:xfrm>
          <a:prstGeom prst="rect">
            <a:avLst/>
          </a:prstGeom>
          <a:noFill/>
          <a:ln>
            <a:noFill/>
          </a:ln>
        </p:spPr>
      </p:pic>
      <p:sp>
        <p:nvSpPr>
          <p:cNvPr id="2" name="Rectangle 1">
            <a:extLst>
              <a:ext uri="{FF2B5EF4-FFF2-40B4-BE49-F238E27FC236}">
                <a16:creationId xmlns:a16="http://schemas.microsoft.com/office/drawing/2014/main" id="{E95F32EE-0C22-4808-9F78-9754FA00FA35}"/>
              </a:ext>
            </a:extLst>
          </p:cNvPr>
          <p:cNvSpPr/>
          <p:nvPr/>
        </p:nvSpPr>
        <p:spPr>
          <a:xfrm>
            <a:off x="6741622" y="187137"/>
            <a:ext cx="2036617" cy="5055230"/>
          </a:xfrm>
          <a:prstGeom prst="rect">
            <a:avLst/>
          </a:prstGeom>
        </p:spPr>
        <p:txBody>
          <a:bodyPr wrap="square">
            <a:spAutoFit/>
          </a:bodyPr>
          <a:lstStyle/>
          <a:p>
            <a:r>
              <a:rPr lang="en-US" sz="1050" b="1" dirty="0">
                <a:solidFill>
                  <a:srgbClr val="000000"/>
                </a:solidFill>
                <a:latin typeface="Arial" panose="020B0604020202020204" pitchFamily="34" charset="0"/>
                <a:cs typeface="Arial" panose="020B0604020202020204" pitchFamily="34" charset="0"/>
              </a:rPr>
              <a:t>Notable Events:</a:t>
            </a:r>
          </a:p>
          <a:p>
            <a:endParaRPr lang="en-US" sz="1050" b="1" dirty="0">
              <a:latin typeface="Arial" panose="020B0604020202020204" pitchFamily="34" charset="0"/>
              <a:cs typeface="Arial" panose="020B0604020202020204" pitchFamily="34" charset="0"/>
            </a:endParaRPr>
          </a:p>
          <a:p>
            <a:r>
              <a:rPr lang="en-US" sz="1050" dirty="0">
                <a:solidFill>
                  <a:srgbClr val="000000"/>
                </a:solidFill>
                <a:latin typeface="Arial" panose="020B0604020202020204" pitchFamily="34" charset="0"/>
                <a:cs typeface="Arial" panose="020B0604020202020204" pitchFamily="34" charset="0"/>
              </a:rPr>
              <a:t>Day 23 (February 13</a:t>
            </a:r>
            <a:r>
              <a:rPr lang="en-US" sz="1050" baseline="30000" dirty="0">
                <a:solidFill>
                  <a:srgbClr val="000000"/>
                </a:solidFill>
                <a:latin typeface="Arial" panose="020B0604020202020204" pitchFamily="34" charset="0"/>
                <a:cs typeface="Arial" panose="020B0604020202020204" pitchFamily="34" charset="0"/>
              </a:rPr>
              <a:t>th</a:t>
            </a:r>
            <a:r>
              <a:rPr lang="en-US" sz="1050" dirty="0">
                <a:solidFill>
                  <a:srgbClr val="000000"/>
                </a:solidFill>
                <a:latin typeface="Arial" panose="020B0604020202020204" pitchFamily="34" charset="0"/>
                <a:cs typeface="Arial" panose="020B0604020202020204" pitchFamily="34" charset="0"/>
              </a:rPr>
              <a:t>) political fallout in China. Former governor of the Hubei province (Wuhan is the capital of Hubei Province) was replaced a few days prior. New governor was installed to conduct more aggressive vetting procedures.</a:t>
            </a:r>
            <a:endParaRPr lang="en-US" sz="1050" dirty="0">
              <a:latin typeface="Arial" panose="020B0604020202020204" pitchFamily="34" charset="0"/>
              <a:cs typeface="Arial" panose="020B0604020202020204" pitchFamily="34" charset="0"/>
            </a:endParaRPr>
          </a:p>
          <a:p>
            <a:endParaRPr lang="en-US" sz="1050" dirty="0">
              <a:latin typeface="Arial" panose="020B0604020202020204" pitchFamily="34" charset="0"/>
              <a:cs typeface="Arial" panose="020B0604020202020204" pitchFamily="34" charset="0"/>
            </a:endParaRPr>
          </a:p>
          <a:p>
            <a:br>
              <a:rPr lang="en-US" sz="1050" dirty="0">
                <a:latin typeface="Arial" panose="020B0604020202020204" pitchFamily="34" charset="0"/>
                <a:cs typeface="Arial" panose="020B0604020202020204" pitchFamily="34" charset="0"/>
              </a:rPr>
            </a:br>
            <a:r>
              <a:rPr lang="en-US" sz="1050" dirty="0">
                <a:solidFill>
                  <a:srgbClr val="000000"/>
                </a:solidFill>
                <a:latin typeface="Arial" panose="020B0604020202020204" pitchFamily="34" charset="0"/>
                <a:cs typeface="Arial" panose="020B0604020202020204" pitchFamily="34" charset="0"/>
              </a:rPr>
              <a:t>Days 24,25. New policies implemented to seal off buildings and residential area in </a:t>
            </a:r>
            <a:r>
              <a:rPr lang="en-US" sz="1050" dirty="0" err="1">
                <a:solidFill>
                  <a:srgbClr val="000000"/>
                </a:solidFill>
                <a:latin typeface="Arial" panose="020B0604020202020204" pitchFamily="34" charset="0"/>
                <a:cs typeface="Arial" panose="020B0604020202020204" pitchFamily="34" charset="0"/>
              </a:rPr>
              <a:t>Shiyan</a:t>
            </a:r>
            <a:r>
              <a:rPr lang="en-US" sz="1050" dirty="0">
                <a:solidFill>
                  <a:srgbClr val="000000"/>
                </a:solidFill>
                <a:latin typeface="Arial" panose="020B0604020202020204" pitchFamily="34" charset="0"/>
                <a:cs typeface="Arial" panose="020B0604020202020204" pitchFamily="34" charset="0"/>
              </a:rPr>
              <a:t> (a city in Hubei). Schools in Hong Kong were announced to remain closed until late March</a:t>
            </a:r>
          </a:p>
          <a:p>
            <a:endParaRPr lang="en-US" sz="1050" dirty="0">
              <a:solidFill>
                <a:srgbClr val="000000"/>
              </a:solidFill>
              <a:latin typeface="Arial" panose="020B0604020202020204" pitchFamily="34" charset="0"/>
              <a:cs typeface="Arial" panose="020B0604020202020204" pitchFamily="34" charset="0"/>
            </a:endParaRPr>
          </a:p>
          <a:p>
            <a:endParaRPr lang="en-US" sz="1050" dirty="0">
              <a:solidFill>
                <a:srgbClr val="000000"/>
              </a:solidFill>
              <a:latin typeface="Arial" panose="020B0604020202020204" pitchFamily="34" charset="0"/>
              <a:cs typeface="Arial" panose="020B0604020202020204" pitchFamily="34" charset="0"/>
            </a:endParaRPr>
          </a:p>
          <a:p>
            <a:r>
              <a:rPr lang="en-US" sz="1050" dirty="0">
                <a:solidFill>
                  <a:srgbClr val="000000"/>
                </a:solidFill>
                <a:latin typeface="Arial" panose="020B0604020202020204" pitchFamily="34" charset="0"/>
                <a:cs typeface="Arial" panose="020B0604020202020204" pitchFamily="34" charset="0"/>
              </a:rPr>
              <a:t>Day 47. Italy officially put the country under quarantine measures</a:t>
            </a:r>
          </a:p>
          <a:p>
            <a:endParaRPr lang="en-US" sz="1600" dirty="0">
              <a:latin typeface="Arial" panose="020B0604020202020204" pitchFamily="34" charset="0"/>
              <a:cs typeface="Arial" panose="020B0604020202020204" pitchFamily="34" charset="0"/>
            </a:endParaRPr>
          </a:p>
          <a:p>
            <a:br>
              <a:rPr lang="en-US" dirty="0"/>
            </a:br>
            <a:br>
              <a:rPr lang="en-US" dirty="0"/>
            </a:br>
            <a:endParaRPr lang="en-CA"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6"/>
        <p:cNvGrpSpPr/>
        <p:nvPr/>
      </p:nvGrpSpPr>
      <p:grpSpPr>
        <a:xfrm>
          <a:off x="0" y="0"/>
          <a:ext cx="0" cy="0"/>
          <a:chOff x="0" y="0"/>
          <a:chExt cx="0" cy="0"/>
        </a:xfrm>
      </p:grpSpPr>
      <p:sp>
        <p:nvSpPr>
          <p:cNvPr id="317" name="Google Shape;317;p3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Project objective</a:t>
            </a:r>
            <a:endParaRPr sz="1200"/>
          </a:p>
        </p:txBody>
      </p:sp>
      <p:sp>
        <p:nvSpPr>
          <p:cNvPr id="318" name="Google Shape;318;p38"/>
          <p:cNvSpPr txBox="1">
            <a:spLocks noGrp="1"/>
          </p:cNvSpPr>
          <p:nvPr>
            <p:ph type="body" idx="4294967295"/>
          </p:nvPr>
        </p:nvSpPr>
        <p:spPr>
          <a:xfrm>
            <a:off x="0" y="1749425"/>
            <a:ext cx="7010400" cy="262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dirty="0">
                <a:solidFill>
                  <a:srgbClr val="FFFFFF"/>
                </a:solidFill>
              </a:rPr>
              <a:t>Prediction of the COVID-19 surge in US and Canada?</a:t>
            </a:r>
            <a:endParaRPr sz="3000" dirty="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title"/>
          </p:nvPr>
        </p:nvSpPr>
        <p:spPr>
          <a:xfrm>
            <a:off x="0" y="1206100"/>
            <a:ext cx="9144000" cy="57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COVID-19 in China, US and Canada</a:t>
            </a:r>
            <a:endParaRPr b="0"/>
          </a:p>
        </p:txBody>
      </p:sp>
      <p:graphicFrame>
        <p:nvGraphicFramePr>
          <p:cNvPr id="324" name="Google Shape;324;p39"/>
          <p:cNvGraphicFramePr/>
          <p:nvPr/>
        </p:nvGraphicFramePr>
        <p:xfrm>
          <a:off x="952500" y="2217225"/>
          <a:ext cx="7239000" cy="1554360"/>
        </p:xfrm>
        <a:graphic>
          <a:graphicData uri="http://schemas.openxmlformats.org/drawingml/2006/table">
            <a:tbl>
              <a:tblPr>
                <a:noFill/>
                <a:tableStyleId>{8077E11D-9716-47F9-8176-3F0A32516139}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b="1"/>
                        <a:t>China</a:t>
                      </a:r>
                      <a:endParaRPr b="1"/>
                    </a:p>
                  </a:txBody>
                  <a:tcPr marL="91425" marR="91425" marT="91425" marB="91425"/>
                </a:tc>
                <a:tc>
                  <a:txBody>
                    <a:bodyPr/>
                    <a:lstStyle/>
                    <a:p>
                      <a:pPr marL="0" lvl="0" indent="0" algn="l" rtl="0">
                        <a:spcBef>
                          <a:spcPts val="0"/>
                        </a:spcBef>
                        <a:spcAft>
                          <a:spcPts val="0"/>
                        </a:spcAft>
                        <a:buNone/>
                      </a:pPr>
                      <a:r>
                        <a:rPr lang="en-GB" b="1"/>
                        <a:t>US</a:t>
                      </a:r>
                      <a:endParaRPr b="1"/>
                    </a:p>
                  </a:txBody>
                  <a:tcPr marL="91425" marR="91425" marT="91425" marB="91425"/>
                </a:tc>
                <a:tc>
                  <a:txBody>
                    <a:bodyPr/>
                    <a:lstStyle/>
                    <a:p>
                      <a:pPr marL="0" lvl="0" indent="0" algn="l" rtl="0">
                        <a:spcBef>
                          <a:spcPts val="0"/>
                        </a:spcBef>
                        <a:spcAft>
                          <a:spcPts val="0"/>
                        </a:spcAft>
                        <a:buNone/>
                      </a:pPr>
                      <a:r>
                        <a:rPr lang="en-GB" b="1"/>
                        <a:t>Canada</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t>Patient Zero</a:t>
                      </a:r>
                      <a:endParaRPr b="1"/>
                    </a:p>
                  </a:txBody>
                  <a:tcPr marL="91425" marR="91425" marT="91425" marB="91425"/>
                </a:tc>
                <a:tc>
                  <a:txBody>
                    <a:bodyPr/>
                    <a:lstStyle/>
                    <a:p>
                      <a:pPr marL="0" lvl="0" indent="0" algn="l" rtl="0">
                        <a:spcBef>
                          <a:spcPts val="0"/>
                        </a:spcBef>
                        <a:spcAft>
                          <a:spcPts val="0"/>
                        </a:spcAft>
                        <a:buNone/>
                      </a:pPr>
                      <a:r>
                        <a:rPr lang="en-GB"/>
                        <a:t>Nov 17th, 2019</a:t>
                      </a:r>
                      <a:endParaRPr/>
                    </a:p>
                  </a:txBody>
                  <a:tcPr marL="91425" marR="91425" marT="91425" marB="91425"/>
                </a:tc>
                <a:tc>
                  <a:txBody>
                    <a:bodyPr/>
                    <a:lstStyle/>
                    <a:p>
                      <a:pPr marL="0" lvl="0" indent="0" algn="l" rtl="0">
                        <a:spcBef>
                          <a:spcPts val="0"/>
                        </a:spcBef>
                        <a:spcAft>
                          <a:spcPts val="0"/>
                        </a:spcAft>
                        <a:buNone/>
                      </a:pPr>
                      <a:r>
                        <a:rPr lang="en-GB"/>
                        <a:t>Jan 22nd, 2020</a:t>
                      </a:r>
                      <a:endParaRPr/>
                    </a:p>
                  </a:txBody>
                  <a:tcPr marL="91425" marR="91425" marT="91425" marB="91425"/>
                </a:tc>
                <a:tc>
                  <a:txBody>
                    <a:bodyPr/>
                    <a:lstStyle/>
                    <a:p>
                      <a:pPr marL="0" lvl="0" indent="0" algn="l" rtl="0">
                        <a:spcBef>
                          <a:spcPts val="0"/>
                        </a:spcBef>
                        <a:spcAft>
                          <a:spcPts val="0"/>
                        </a:spcAft>
                        <a:buNone/>
                      </a:pPr>
                      <a:r>
                        <a:rPr lang="en-GB"/>
                        <a:t>Jan 26th, 2020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t>Cases on 22nd Jan</a:t>
                      </a:r>
                      <a:endParaRPr b="1"/>
                    </a:p>
                  </a:txBody>
                  <a:tcPr marL="91425" marR="91425" marT="91425" marB="91425"/>
                </a:tc>
                <a:tc>
                  <a:txBody>
                    <a:bodyPr/>
                    <a:lstStyle/>
                    <a:p>
                      <a:pPr marL="0" lvl="0" indent="0" algn="l" rtl="0">
                        <a:spcBef>
                          <a:spcPts val="0"/>
                        </a:spcBef>
                        <a:spcAft>
                          <a:spcPts val="0"/>
                        </a:spcAft>
                        <a:buNone/>
                      </a:pPr>
                      <a:r>
                        <a:rPr lang="en-GB"/>
                        <a:t>528</a:t>
                      </a:r>
                      <a:endParaRPr/>
                    </a:p>
                  </a:txBody>
                  <a:tcPr marL="91425" marR="91425" marT="91425" marB="91425"/>
                </a:tc>
                <a:tc>
                  <a:txBody>
                    <a:bodyPr/>
                    <a:lstStyle/>
                    <a:p>
                      <a:pPr marL="0" lvl="0" indent="0" algn="l" rtl="0">
                        <a:spcBef>
                          <a:spcPts val="0"/>
                        </a:spcBef>
                        <a:spcAft>
                          <a:spcPts val="0"/>
                        </a:spcAft>
                        <a:buNone/>
                      </a:pPr>
                      <a:r>
                        <a:rPr lang="en-GB"/>
                        <a:t>1</a:t>
                      </a:r>
                      <a:endParaRPr/>
                    </a:p>
                  </a:txBody>
                  <a:tcPr marL="91425" marR="91425" marT="91425" marB="91425"/>
                </a:tc>
                <a:tc>
                  <a:txBody>
                    <a:bodyPr/>
                    <a:lstStyle/>
                    <a:p>
                      <a:pPr marL="0" lvl="0" indent="0" algn="l" rtl="0">
                        <a:spcBef>
                          <a:spcPts val="0"/>
                        </a:spcBef>
                        <a:spcAft>
                          <a:spcPts val="0"/>
                        </a:spcAft>
                        <a:buNone/>
                      </a:pPr>
                      <a:r>
                        <a:rPr lang="en-GB"/>
                        <a:t>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b="1"/>
                        <a:t>Cases Today</a:t>
                      </a:r>
                      <a:endParaRPr b="1"/>
                    </a:p>
                  </a:txBody>
                  <a:tcPr marL="91425" marR="91425" marT="91425" marB="91425"/>
                </a:tc>
                <a:tc>
                  <a:txBody>
                    <a:bodyPr/>
                    <a:lstStyle/>
                    <a:p>
                      <a:pPr marL="0" lvl="0" indent="0" algn="l" rtl="0">
                        <a:spcBef>
                          <a:spcPts val="0"/>
                        </a:spcBef>
                        <a:spcAft>
                          <a:spcPts val="0"/>
                        </a:spcAft>
                        <a:buNone/>
                      </a:pPr>
                      <a:r>
                        <a:rPr lang="en-GB"/>
                        <a:t>80,928</a:t>
                      </a:r>
                      <a:endParaRPr/>
                    </a:p>
                  </a:txBody>
                  <a:tcPr marL="91425" marR="91425" marT="91425" marB="91425"/>
                </a:tc>
                <a:tc>
                  <a:txBody>
                    <a:bodyPr/>
                    <a:lstStyle/>
                    <a:p>
                      <a:pPr marL="0" lvl="0" indent="0" algn="l" rtl="0">
                        <a:spcBef>
                          <a:spcPts val="0"/>
                        </a:spcBef>
                        <a:spcAft>
                          <a:spcPts val="0"/>
                        </a:spcAft>
                        <a:buNone/>
                      </a:pPr>
                      <a:r>
                        <a:rPr lang="en-GB"/>
                        <a:t>11,348</a:t>
                      </a:r>
                      <a:endParaRPr/>
                    </a:p>
                  </a:txBody>
                  <a:tcPr marL="91425" marR="91425" marT="91425" marB="91425"/>
                </a:tc>
                <a:tc>
                  <a:txBody>
                    <a:bodyPr/>
                    <a:lstStyle/>
                    <a:p>
                      <a:pPr marL="0" lvl="0" indent="0" algn="l" rtl="0">
                        <a:spcBef>
                          <a:spcPts val="0"/>
                        </a:spcBef>
                        <a:spcAft>
                          <a:spcPts val="0"/>
                        </a:spcAft>
                        <a:buNone/>
                      </a:pPr>
                      <a:r>
                        <a:rPr lang="en-GB"/>
                        <a:t>770</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0"/>
          <p:cNvSpPr txBox="1">
            <a:spLocks noGrp="1"/>
          </p:cNvSpPr>
          <p:nvPr>
            <p:ph type="title"/>
          </p:nvPr>
        </p:nvSpPr>
        <p:spPr>
          <a:xfrm>
            <a:off x="0" y="703125"/>
            <a:ext cx="91440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AutoRegressive Integrated Moving Average - ARIMA</a:t>
            </a:r>
            <a:endParaRPr/>
          </a:p>
        </p:txBody>
      </p:sp>
      <p:sp>
        <p:nvSpPr>
          <p:cNvPr id="330" name="Google Shape;330;p40"/>
          <p:cNvSpPr txBox="1">
            <a:spLocks noGrp="1"/>
          </p:cNvSpPr>
          <p:nvPr>
            <p:ph type="body" idx="1"/>
          </p:nvPr>
        </p:nvSpPr>
        <p:spPr>
          <a:xfrm>
            <a:off x="7380900" y="4880725"/>
            <a:ext cx="1610700" cy="273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600" u="sng">
                <a:solidFill>
                  <a:schemeClr val="hlink"/>
                </a:solidFill>
                <a:latin typeface="Arial"/>
                <a:ea typeface="Arial"/>
                <a:cs typeface="Arial"/>
                <a:sym typeface="Arial"/>
                <a:hlinkClick r:id="rId3"/>
              </a:rPr>
              <a:t>https://www.worldometers.info/coronaviru/</a:t>
            </a:r>
            <a:endParaRPr sz="600" b="1">
              <a:latin typeface="Calibri"/>
              <a:ea typeface="Calibri"/>
              <a:cs typeface="Calibri"/>
              <a:sym typeface="Calibri"/>
            </a:endParaRPr>
          </a:p>
          <a:p>
            <a:pPr marL="0" lvl="0" indent="0" algn="l" rtl="0">
              <a:lnSpc>
                <a:spcPct val="100000"/>
              </a:lnSpc>
              <a:spcBef>
                <a:spcPts val="0"/>
              </a:spcBef>
              <a:spcAft>
                <a:spcPts val="0"/>
              </a:spcAft>
              <a:buNone/>
            </a:pPr>
            <a:endParaRPr sz="1400">
              <a:latin typeface="Calibri"/>
              <a:ea typeface="Calibri"/>
              <a:cs typeface="Calibri"/>
              <a:sym typeface="Calibri"/>
            </a:endParaRPr>
          </a:p>
        </p:txBody>
      </p:sp>
      <p:sp>
        <p:nvSpPr>
          <p:cNvPr id="333" name="Google Shape;333;p40"/>
          <p:cNvSpPr txBox="1">
            <a:spLocks noGrp="1"/>
          </p:cNvSpPr>
          <p:nvPr>
            <p:ph type="body" idx="4294967295"/>
          </p:nvPr>
        </p:nvSpPr>
        <p:spPr>
          <a:xfrm>
            <a:off x="0" y="4784725"/>
            <a:ext cx="2741613" cy="27463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b="1">
                <a:latin typeface="Arial"/>
                <a:ea typeface="Arial"/>
                <a:cs typeface="Arial"/>
                <a:sym typeface="Arial"/>
              </a:rPr>
              <a:t>As of 19th March 2020</a:t>
            </a:r>
            <a:endParaRPr sz="600" b="1">
              <a:latin typeface="Calibri"/>
              <a:ea typeface="Calibri"/>
              <a:cs typeface="Calibri"/>
              <a:sym typeface="Calibri"/>
            </a:endParaRPr>
          </a:p>
          <a:p>
            <a:pPr marL="0" lvl="0" indent="0" algn="l" rtl="0">
              <a:lnSpc>
                <a:spcPct val="100000"/>
              </a:lnSpc>
              <a:spcBef>
                <a:spcPts val="0"/>
              </a:spcBef>
              <a:spcAft>
                <a:spcPts val="0"/>
              </a:spcAft>
              <a:buNone/>
            </a:pPr>
            <a:endParaRPr sz="1400">
              <a:latin typeface="Calibri"/>
              <a:ea typeface="Calibri"/>
              <a:cs typeface="Calibri"/>
              <a:sym typeface="Calibri"/>
            </a:endParaRPr>
          </a:p>
        </p:txBody>
      </p:sp>
      <p:pic>
        <p:nvPicPr>
          <p:cNvPr id="331" name="Google Shape;331;p40"/>
          <p:cNvPicPr preferRelativeResize="0"/>
          <p:nvPr/>
        </p:nvPicPr>
        <p:blipFill>
          <a:blip r:embed="rId4">
            <a:alphaModFix/>
          </a:blip>
          <a:stretch>
            <a:fillRect/>
          </a:stretch>
        </p:blipFill>
        <p:spPr>
          <a:xfrm>
            <a:off x="152400" y="1238325"/>
            <a:ext cx="8839197" cy="2666855"/>
          </a:xfrm>
          <a:prstGeom prst="rect">
            <a:avLst/>
          </a:prstGeom>
          <a:noFill/>
          <a:ln>
            <a:noFill/>
          </a:ln>
        </p:spPr>
      </p:pic>
      <p:graphicFrame>
        <p:nvGraphicFramePr>
          <p:cNvPr id="332" name="Google Shape;332;p40"/>
          <p:cNvGraphicFramePr/>
          <p:nvPr>
            <p:extLst>
              <p:ext uri="{D42A27DB-BD31-4B8C-83A1-F6EECF244321}">
                <p14:modId xmlns:p14="http://schemas.microsoft.com/office/powerpoint/2010/main" val="3991588332"/>
              </p:ext>
            </p:extLst>
          </p:nvPr>
        </p:nvGraphicFramePr>
        <p:xfrm>
          <a:off x="152400" y="3905175"/>
          <a:ext cx="7239000" cy="777180"/>
        </p:xfrm>
        <a:graphic>
          <a:graphicData uri="http://schemas.openxmlformats.org/drawingml/2006/table">
            <a:tbl>
              <a:tblPr>
                <a:noFill/>
                <a:tableStyleId>{8077E11D-9716-47F9-8176-3F0A32516139}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dirty="0">
                          <a:solidFill>
                            <a:schemeClr val="tx2"/>
                          </a:solidFill>
                          <a:latin typeface="Lato"/>
                          <a:ea typeface="Lato"/>
                          <a:cs typeface="Lato"/>
                          <a:sym typeface="Lato"/>
                        </a:rPr>
                        <a:t>Total confirmed cases in US: </a:t>
                      </a:r>
                      <a:r>
                        <a:rPr lang="en-GB" b="1" dirty="0">
                          <a:solidFill>
                            <a:schemeClr val="tx2"/>
                          </a:solidFill>
                          <a:latin typeface="Lato"/>
                          <a:ea typeface="Lato"/>
                          <a:cs typeface="Lato"/>
                          <a:sym typeface="Lato"/>
                        </a:rPr>
                        <a:t>11,348</a:t>
                      </a:r>
                      <a:endParaRPr b="1" dirty="0">
                        <a:solidFill>
                          <a:schemeClr val="tx2"/>
                        </a:solidFill>
                        <a:latin typeface="Lato"/>
                        <a:ea typeface="Lato"/>
                        <a:cs typeface="Lato"/>
                        <a:sym typeface="Lato"/>
                      </a:endParaRPr>
                    </a:p>
                  </a:txBody>
                  <a:tcPr marL="91425" marR="91425" marT="91425" marB="91425"/>
                </a:tc>
                <a:tc>
                  <a:txBody>
                    <a:bodyPr/>
                    <a:lstStyle/>
                    <a:p>
                      <a:pPr marL="0" lvl="0" indent="0" algn="r" rtl="0">
                        <a:spcBef>
                          <a:spcPts val="0"/>
                        </a:spcBef>
                        <a:spcAft>
                          <a:spcPts val="0"/>
                        </a:spcAft>
                        <a:buNone/>
                      </a:pPr>
                      <a:r>
                        <a:rPr lang="en-GB" dirty="0">
                          <a:solidFill>
                            <a:schemeClr val="tx2"/>
                          </a:solidFill>
                          <a:latin typeface="Lato"/>
                          <a:ea typeface="Lato"/>
                          <a:cs typeface="Lato"/>
                          <a:sym typeface="Lato"/>
                        </a:rPr>
                        <a:t>Per ARIMA model: </a:t>
                      </a:r>
                      <a:r>
                        <a:rPr lang="en-GB" b="1" dirty="0">
                          <a:solidFill>
                            <a:schemeClr val="tx2"/>
                          </a:solidFill>
                          <a:highlight>
                            <a:srgbClr val="FFFFFF"/>
                          </a:highlight>
                          <a:latin typeface="Lato"/>
                          <a:ea typeface="Lato"/>
                          <a:cs typeface="Lato"/>
                          <a:sym typeface="Lato"/>
                        </a:rPr>
                        <a:t>11,369</a:t>
                      </a:r>
                      <a:endParaRPr dirty="0">
                        <a:solidFill>
                          <a:schemeClr val="tx2"/>
                        </a:solidFill>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tx2"/>
                          </a:solidFill>
                          <a:latin typeface="Lato"/>
                          <a:ea typeface="Lato"/>
                          <a:cs typeface="Lato"/>
                          <a:sym typeface="Lato"/>
                        </a:rPr>
                        <a:t>Total confirmed cases in Canada: </a:t>
                      </a:r>
                      <a:r>
                        <a:rPr lang="en-GB" b="1">
                          <a:solidFill>
                            <a:schemeClr val="tx2"/>
                          </a:solidFill>
                          <a:latin typeface="Lato"/>
                          <a:ea typeface="Lato"/>
                          <a:cs typeface="Lato"/>
                          <a:sym typeface="Lato"/>
                        </a:rPr>
                        <a:t>770</a:t>
                      </a:r>
                      <a:endParaRPr>
                        <a:solidFill>
                          <a:schemeClr val="tx2"/>
                        </a:solidFill>
                        <a:latin typeface="Lato"/>
                        <a:ea typeface="Lato"/>
                        <a:cs typeface="Lato"/>
                        <a:sym typeface="Lato"/>
                      </a:endParaRPr>
                    </a:p>
                  </a:txBody>
                  <a:tcPr marL="91425" marR="91425" marT="91425" marB="91425"/>
                </a:tc>
                <a:tc>
                  <a:txBody>
                    <a:bodyPr/>
                    <a:lstStyle/>
                    <a:p>
                      <a:pPr marL="0" lvl="0" indent="0" algn="r" rtl="0">
                        <a:spcBef>
                          <a:spcPts val="0"/>
                        </a:spcBef>
                        <a:spcAft>
                          <a:spcPts val="0"/>
                        </a:spcAft>
                        <a:buNone/>
                      </a:pPr>
                      <a:r>
                        <a:rPr lang="en-GB" dirty="0">
                          <a:solidFill>
                            <a:schemeClr val="tx2"/>
                          </a:solidFill>
                          <a:latin typeface="Lato"/>
                          <a:ea typeface="Lato"/>
                          <a:cs typeface="Lato"/>
                          <a:sym typeface="Lato"/>
                        </a:rPr>
                        <a:t>Per ARIMA model: </a:t>
                      </a:r>
                      <a:r>
                        <a:rPr lang="en-GB" b="1" dirty="0">
                          <a:solidFill>
                            <a:schemeClr val="tx2"/>
                          </a:solidFill>
                          <a:highlight>
                            <a:srgbClr val="FFFFFF"/>
                          </a:highlight>
                          <a:latin typeface="Lato"/>
                          <a:ea typeface="Lato"/>
                          <a:cs typeface="Lato"/>
                          <a:sym typeface="Lato"/>
                        </a:rPr>
                        <a:t>3121</a:t>
                      </a:r>
                      <a:endParaRPr dirty="0">
                        <a:solidFill>
                          <a:schemeClr val="tx2"/>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643132" y="349828"/>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Overview</a:t>
            </a:r>
            <a:endParaRPr dirty="0">
              <a:solidFill>
                <a:schemeClr val="tx1"/>
              </a:solidFill>
            </a:endParaRPr>
          </a:p>
        </p:txBody>
      </p:sp>
      <p:sp>
        <p:nvSpPr>
          <p:cNvPr id="186" name="Google Shape;186;p19"/>
          <p:cNvSpPr txBox="1"/>
          <p:nvPr/>
        </p:nvSpPr>
        <p:spPr>
          <a:xfrm>
            <a:off x="643132" y="1000645"/>
            <a:ext cx="6166377" cy="270544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Core Message and Hypothesis</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Understanding COVID-19</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Timeline of Virus Spread</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Canada and USA as of March 19 2020</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Data Sources, Treatment and Analysis approach</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Select Country Comparison</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Predicting Path for Canada and USA</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Conclusion</a:t>
            </a:r>
          </a:p>
          <a:p>
            <a:pPr marL="285750" lvl="0" indent="-285750" algn="l" rtl="0">
              <a:spcBef>
                <a:spcPts val="0"/>
              </a:spcBef>
              <a:spcAft>
                <a:spcPts val="0"/>
              </a:spcAft>
              <a:buFont typeface="Wingdings" panose="05000000000000000000" pitchFamily="2" charset="2"/>
              <a:buChar char="§"/>
            </a:pPr>
            <a:r>
              <a:rPr lang="en-GB" sz="1600" dirty="0">
                <a:solidFill>
                  <a:schemeClr val="accent1">
                    <a:lumMod val="50000"/>
                  </a:schemeClr>
                </a:solidFill>
                <a:uFill>
                  <a:noFill/>
                </a:uFill>
                <a:latin typeface="Raleway"/>
                <a:ea typeface="Raleway"/>
                <a:cs typeface="Raleway"/>
                <a:sym typeface="Raleway"/>
              </a:rPr>
              <a:t>Q&amp;A</a:t>
            </a:r>
            <a:endParaRPr sz="1300" dirty="0">
              <a:solidFill>
                <a:schemeClr val="accent1">
                  <a:lumMod val="50000"/>
                </a:schemeClr>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337"/>
        <p:cNvGrpSpPr/>
        <p:nvPr/>
      </p:nvGrpSpPr>
      <p:grpSpPr>
        <a:xfrm>
          <a:off x="0" y="0"/>
          <a:ext cx="0" cy="0"/>
          <a:chOff x="0" y="0"/>
          <a:chExt cx="0" cy="0"/>
        </a:xfrm>
      </p:grpSpPr>
      <p:sp>
        <p:nvSpPr>
          <p:cNvPr id="338" name="Google Shape;338;p41"/>
          <p:cNvSpPr txBox="1">
            <a:spLocks noGrp="1"/>
          </p:cNvSpPr>
          <p:nvPr>
            <p:ph type="title"/>
          </p:nvPr>
        </p:nvSpPr>
        <p:spPr>
          <a:xfrm>
            <a:off x="152400" y="286193"/>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tx1"/>
                </a:solidFill>
              </a:rPr>
              <a:t>What will North America like in 2 weeks</a:t>
            </a:r>
            <a:endParaRPr sz="1600" dirty="0">
              <a:solidFill>
                <a:schemeClr val="tx1"/>
              </a:solidFill>
            </a:endParaRPr>
          </a:p>
        </p:txBody>
      </p:sp>
      <p:sp>
        <p:nvSpPr>
          <p:cNvPr id="339" name="Google Shape;339;p41"/>
          <p:cNvSpPr txBox="1">
            <a:spLocks noGrp="1"/>
          </p:cNvSpPr>
          <p:nvPr>
            <p:ph type="body" idx="4294967295"/>
          </p:nvPr>
        </p:nvSpPr>
        <p:spPr>
          <a:xfrm>
            <a:off x="152100" y="802698"/>
            <a:ext cx="7010400" cy="134778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800" dirty="0">
                <a:solidFill>
                  <a:schemeClr val="tx1"/>
                </a:solidFill>
              </a:rPr>
              <a:t>US: 32,552</a:t>
            </a:r>
            <a:endParaRPr sz="1800" dirty="0">
              <a:solidFill>
                <a:schemeClr val="tx1"/>
              </a:solidFill>
            </a:endParaRPr>
          </a:p>
          <a:p>
            <a:pPr marL="0" lvl="0" indent="0" algn="l" rtl="0">
              <a:lnSpc>
                <a:spcPct val="100000"/>
              </a:lnSpc>
              <a:spcBef>
                <a:spcPts val="0"/>
              </a:spcBef>
              <a:spcAft>
                <a:spcPts val="0"/>
              </a:spcAft>
              <a:buNone/>
            </a:pPr>
            <a:r>
              <a:rPr lang="en-GB" sz="1800" dirty="0">
                <a:solidFill>
                  <a:schemeClr val="tx1"/>
                </a:solidFill>
              </a:rPr>
              <a:t>Canada: 5,409</a:t>
            </a:r>
            <a:endParaRPr sz="1800" dirty="0">
              <a:solidFill>
                <a:schemeClr val="tx1"/>
              </a:solidFill>
            </a:endParaRPr>
          </a:p>
          <a:p>
            <a:pPr marL="0" lvl="0" indent="0" algn="l" rtl="0">
              <a:lnSpc>
                <a:spcPct val="100000"/>
              </a:lnSpc>
              <a:spcBef>
                <a:spcPts val="0"/>
              </a:spcBef>
              <a:spcAft>
                <a:spcPts val="0"/>
              </a:spcAft>
              <a:buNone/>
            </a:pPr>
            <a:endParaRPr sz="1800" dirty="0">
              <a:solidFill>
                <a:schemeClr val="tx1"/>
              </a:solidFill>
            </a:endParaRPr>
          </a:p>
          <a:p>
            <a:pPr marL="0" lvl="0" indent="0" algn="ctr" rtl="0">
              <a:lnSpc>
                <a:spcPct val="100000"/>
              </a:lnSpc>
              <a:spcBef>
                <a:spcPts val="0"/>
              </a:spcBef>
              <a:spcAft>
                <a:spcPts val="0"/>
              </a:spcAft>
              <a:buNone/>
            </a:pPr>
            <a:r>
              <a:rPr lang="en-GB" sz="1800" dirty="0">
                <a:solidFill>
                  <a:schemeClr val="tx1"/>
                </a:solidFill>
              </a:rPr>
              <a:t>Everyone will have a part to play here, so…..</a:t>
            </a:r>
            <a:endParaRPr sz="1800" dirty="0">
              <a:solidFill>
                <a:schemeClr val="tx1"/>
              </a:solidFill>
            </a:endParaRPr>
          </a:p>
          <a:p>
            <a:pPr marL="0" lvl="0" indent="0" algn="l" rtl="0">
              <a:lnSpc>
                <a:spcPct val="100000"/>
              </a:lnSpc>
              <a:spcBef>
                <a:spcPts val="0"/>
              </a:spcBef>
              <a:spcAft>
                <a:spcPts val="0"/>
              </a:spcAft>
              <a:buNone/>
            </a:pPr>
            <a:endParaRPr sz="1800" dirty="0">
              <a:solidFill>
                <a:srgbClr val="FFFFFF"/>
              </a:solidFill>
            </a:endParaRPr>
          </a:p>
        </p:txBody>
      </p:sp>
      <p:pic>
        <p:nvPicPr>
          <p:cNvPr id="340" name="Google Shape;340;p41"/>
          <p:cNvPicPr preferRelativeResize="0"/>
          <p:nvPr/>
        </p:nvPicPr>
        <p:blipFill>
          <a:blip r:embed="rId3">
            <a:alphaModFix/>
          </a:blip>
          <a:stretch>
            <a:fillRect/>
          </a:stretch>
        </p:blipFill>
        <p:spPr>
          <a:xfrm>
            <a:off x="152100" y="2316291"/>
            <a:ext cx="3134111" cy="2071700"/>
          </a:xfrm>
          <a:prstGeom prst="rect">
            <a:avLst/>
          </a:prstGeom>
          <a:noFill/>
          <a:ln>
            <a:noFill/>
          </a:ln>
        </p:spPr>
      </p:pic>
      <p:pic>
        <p:nvPicPr>
          <p:cNvPr id="341" name="Google Shape;341;p41"/>
          <p:cNvPicPr preferRelativeResize="0"/>
          <p:nvPr/>
        </p:nvPicPr>
        <p:blipFill>
          <a:blip r:embed="rId4">
            <a:alphaModFix/>
          </a:blip>
          <a:stretch>
            <a:fillRect/>
          </a:stretch>
        </p:blipFill>
        <p:spPr>
          <a:xfrm>
            <a:off x="3684789" y="2293792"/>
            <a:ext cx="1437696" cy="2094199"/>
          </a:xfrm>
          <a:prstGeom prst="rect">
            <a:avLst/>
          </a:prstGeom>
          <a:noFill/>
          <a:ln>
            <a:noFill/>
          </a:ln>
        </p:spPr>
      </p:pic>
      <p:pic>
        <p:nvPicPr>
          <p:cNvPr id="342" name="Google Shape;342;p41"/>
          <p:cNvPicPr preferRelativeResize="0"/>
          <p:nvPr/>
        </p:nvPicPr>
        <p:blipFill>
          <a:blip r:embed="rId5">
            <a:alphaModFix/>
          </a:blip>
          <a:stretch>
            <a:fillRect/>
          </a:stretch>
        </p:blipFill>
        <p:spPr>
          <a:xfrm>
            <a:off x="5624399" y="2246602"/>
            <a:ext cx="2087425" cy="2094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ctrTitle"/>
          </p:nvPr>
        </p:nvSpPr>
        <p:spPr>
          <a:xfrm>
            <a:off x="501900" y="165595"/>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Thank you. </a:t>
            </a:r>
            <a:endParaRPr sz="4800" dirty="0">
              <a:solidFill>
                <a:srgbClr val="000000"/>
              </a:solidFill>
            </a:endParaRPr>
          </a:p>
          <a:p>
            <a:pPr marL="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r>
              <a:rPr lang="en-GB" sz="1200" dirty="0">
                <a:solidFill>
                  <a:srgbClr val="000000"/>
                </a:solidFill>
              </a:rPr>
              <a:t>And please don’t hoard toilet paper. Thank you again.</a:t>
            </a:r>
            <a:endParaRPr sz="1200" dirty="0">
              <a:solidFill>
                <a:srgbClr val="000000"/>
              </a:solidFill>
            </a:endParaRPr>
          </a:p>
          <a:p>
            <a:pPr marL="0" lvl="0" indent="0" algn="l" rtl="0">
              <a:spcBef>
                <a:spcPts val="0"/>
              </a:spcBef>
              <a:spcAft>
                <a:spcPts val="0"/>
              </a:spcAft>
              <a:buNone/>
            </a:pPr>
            <a:endParaRPr sz="1200" dirty="0">
              <a:solidFill>
                <a:srgbClr val="000000"/>
              </a:solidFill>
            </a:endParaRPr>
          </a:p>
        </p:txBody>
      </p:sp>
      <p:pic>
        <p:nvPicPr>
          <p:cNvPr id="348" name="Google Shape;348;p42"/>
          <p:cNvPicPr preferRelativeResize="0"/>
          <p:nvPr/>
        </p:nvPicPr>
        <p:blipFill>
          <a:blip r:embed="rId3">
            <a:alphaModFix/>
          </a:blip>
          <a:stretch>
            <a:fillRect/>
          </a:stretch>
        </p:blipFill>
        <p:spPr>
          <a:xfrm>
            <a:off x="3352800" y="1768481"/>
            <a:ext cx="3618000" cy="3089450"/>
          </a:xfrm>
          <a:prstGeom prst="rect">
            <a:avLst/>
          </a:prstGeom>
          <a:noFill/>
          <a:ln>
            <a:noFill/>
          </a:ln>
        </p:spPr>
      </p:pic>
      <p:pic>
        <p:nvPicPr>
          <p:cNvPr id="2" name="Picture 1">
            <a:extLst>
              <a:ext uri="{FF2B5EF4-FFF2-40B4-BE49-F238E27FC236}">
                <a16:creationId xmlns:a16="http://schemas.microsoft.com/office/drawing/2014/main" id="{367059D7-AB67-4715-9DC2-9FD494060226}"/>
              </a:ext>
            </a:extLst>
          </p:cNvPr>
          <p:cNvPicPr>
            <a:picLocks noChangeAspect="1"/>
          </p:cNvPicPr>
          <p:nvPr/>
        </p:nvPicPr>
        <p:blipFill>
          <a:blip r:embed="rId4"/>
          <a:stretch>
            <a:fillRect/>
          </a:stretch>
        </p:blipFill>
        <p:spPr>
          <a:xfrm>
            <a:off x="501900" y="3213281"/>
            <a:ext cx="2333500" cy="1166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46500" y="862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 Message</a:t>
            </a:r>
            <a:endParaRPr dirty="0"/>
          </a:p>
        </p:txBody>
      </p:sp>
      <p:sp>
        <p:nvSpPr>
          <p:cNvPr id="199" name="Google Shape;199;p20"/>
          <p:cNvSpPr txBox="1">
            <a:spLocks noGrp="1"/>
          </p:cNvSpPr>
          <p:nvPr>
            <p:ph type="body" idx="1"/>
          </p:nvPr>
        </p:nvSpPr>
        <p:spPr>
          <a:xfrm>
            <a:off x="646500" y="1688950"/>
            <a:ext cx="7688700" cy="2644500"/>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US" dirty="0"/>
              <a:t>The pandemic for COVID-19 is in early stages. It was declared a Pandemic on March 11, 2020</a:t>
            </a:r>
          </a:p>
          <a:p>
            <a:pPr>
              <a:buFont typeface="Wingdings" panose="05000000000000000000" pitchFamily="2" charset="2"/>
              <a:buChar char="§"/>
            </a:pPr>
            <a:endParaRPr lang="en-US" dirty="0"/>
          </a:p>
          <a:p>
            <a:pPr>
              <a:buFont typeface="Wingdings" panose="05000000000000000000" pitchFamily="2" charset="2"/>
              <a:buChar char="§"/>
            </a:pPr>
            <a:r>
              <a:rPr lang="en-US" dirty="0"/>
              <a:t>Canada and the US are the latest countries to have number of cases increase significantly after Asia and Europe. </a:t>
            </a:r>
          </a:p>
          <a:p>
            <a:pPr>
              <a:buFont typeface="Wingdings" panose="05000000000000000000" pitchFamily="2" charset="2"/>
              <a:buChar char="§"/>
            </a:pPr>
            <a:endParaRPr lang="en-US" dirty="0"/>
          </a:p>
          <a:p>
            <a:pPr>
              <a:buFont typeface="Wingdings" panose="05000000000000000000" pitchFamily="2" charset="2"/>
              <a:buChar char="§"/>
            </a:pPr>
            <a:r>
              <a:rPr lang="en-US" dirty="0"/>
              <a:t>The question posed for the project was: how will Canada and US be like in the next two weeks?</a:t>
            </a:r>
          </a:p>
          <a:p>
            <a:pPr>
              <a:buFont typeface="Wingdings" panose="05000000000000000000" pitchFamily="2" charset="2"/>
              <a:buChar char="§"/>
            </a:pPr>
            <a:endParaRPr lang="en-US" dirty="0"/>
          </a:p>
          <a:p>
            <a:pPr>
              <a:buFont typeface="Wingdings" panose="05000000000000000000" pitchFamily="2" charset="2"/>
              <a:buChar char="§"/>
            </a:pPr>
            <a:r>
              <a:rPr lang="en-US" dirty="0"/>
              <a:t>Will Canada and the US be more like China based on actions and rate of the disease spreading?</a:t>
            </a:r>
          </a:p>
          <a:p>
            <a:pPr>
              <a:buFont typeface="Wingdings" panose="05000000000000000000" pitchFamily="2" charset="2"/>
              <a:buChar char="§"/>
            </a:pPr>
            <a:endParaRPr lang="en-US" dirty="0"/>
          </a:p>
          <a:p>
            <a:pPr>
              <a:buFont typeface="Wingdings" panose="05000000000000000000" pitchFamily="2" charset="2"/>
              <a:buChar char="§"/>
            </a:pPr>
            <a:r>
              <a:rPr lang="en-US" dirty="0"/>
              <a:t>The hypothesis is how will US and Canada peak and how will the confirmed number of cases will look like.</a:t>
            </a:r>
          </a:p>
          <a:p>
            <a:pPr marL="146050" indent="0">
              <a:buNone/>
            </a:pPr>
            <a:br>
              <a:rPr lang="en-US" dirty="0"/>
            </a:b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1"/>
          <p:cNvPicPr preferRelativeResize="0"/>
          <p:nvPr/>
        </p:nvPicPr>
        <p:blipFill>
          <a:blip r:embed="rId3">
            <a:alphaModFix/>
          </a:blip>
          <a:stretch>
            <a:fillRect/>
          </a:stretch>
        </p:blipFill>
        <p:spPr>
          <a:xfrm>
            <a:off x="4315725" y="22575"/>
            <a:ext cx="4828279" cy="4991099"/>
          </a:xfrm>
          <a:prstGeom prst="rect">
            <a:avLst/>
          </a:prstGeom>
          <a:noFill/>
          <a:ln>
            <a:noFill/>
          </a:ln>
        </p:spPr>
      </p:pic>
      <p:sp>
        <p:nvSpPr>
          <p:cNvPr id="205" name="Google Shape;205;p21"/>
          <p:cNvSpPr txBox="1"/>
          <p:nvPr/>
        </p:nvSpPr>
        <p:spPr>
          <a:xfrm>
            <a:off x="66325" y="4504800"/>
            <a:ext cx="2340300" cy="6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4"/>
              </a:rPr>
              <a:t>h</a:t>
            </a:r>
            <a:r>
              <a:rPr lang="en-GB" sz="700" u="sng">
                <a:solidFill>
                  <a:schemeClr val="hlink"/>
                </a:solidFill>
                <a:hlinkClick r:id="rId4"/>
              </a:rPr>
              <a:t>ttps://www.dailymail.co.uk/news/article-8120631/Visual-timeline-coronavirus-compares-historys-deadly-pandemics.htm</a:t>
            </a:r>
            <a:r>
              <a:rPr lang="en-GB" sz="1100" u="sng">
                <a:solidFill>
                  <a:schemeClr val="hlink"/>
                </a:solidFill>
                <a:hlinkClick r:id="rId4"/>
              </a:rPr>
              <a:t>l</a:t>
            </a:r>
            <a:endParaRPr/>
          </a:p>
        </p:txBody>
      </p:sp>
      <p:pic>
        <p:nvPicPr>
          <p:cNvPr id="206" name="Google Shape;206;p21"/>
          <p:cNvPicPr preferRelativeResize="0"/>
          <p:nvPr/>
        </p:nvPicPr>
        <p:blipFill>
          <a:blip r:embed="rId5">
            <a:alphaModFix/>
          </a:blip>
          <a:stretch>
            <a:fillRect/>
          </a:stretch>
        </p:blipFill>
        <p:spPr>
          <a:xfrm>
            <a:off x="0" y="784350"/>
            <a:ext cx="4315726" cy="37962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1026" name="Picture 2" descr="Image result for understanding COVID">
            <a:extLst>
              <a:ext uri="{FF2B5EF4-FFF2-40B4-BE49-F238E27FC236}">
                <a16:creationId xmlns:a16="http://schemas.microsoft.com/office/drawing/2014/main" id="{38B45B0B-08E0-4FCE-972A-D8155E91F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85" y="922751"/>
            <a:ext cx="6997567" cy="30140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3"/>
          <p:cNvPicPr preferRelativeResize="0"/>
          <p:nvPr/>
        </p:nvPicPr>
        <p:blipFill rotWithShape="1">
          <a:blip r:embed="rId3">
            <a:alphaModFix/>
          </a:blip>
          <a:srcRect l="23022" r="48452"/>
          <a:stretch/>
        </p:blipFill>
        <p:spPr>
          <a:xfrm>
            <a:off x="2995925" y="2537925"/>
            <a:ext cx="1200375" cy="2370500"/>
          </a:xfrm>
          <a:prstGeom prst="rect">
            <a:avLst/>
          </a:prstGeom>
          <a:noFill/>
          <a:ln>
            <a:noFill/>
          </a:ln>
        </p:spPr>
      </p:pic>
      <p:sp>
        <p:nvSpPr>
          <p:cNvPr id="217" name="Google Shape;217;p23"/>
          <p:cNvSpPr txBox="1">
            <a:spLocks noGrp="1"/>
          </p:cNvSpPr>
          <p:nvPr>
            <p:ph type="title"/>
          </p:nvPr>
        </p:nvSpPr>
        <p:spPr>
          <a:xfrm>
            <a:off x="730725" y="1318650"/>
            <a:ext cx="3893400" cy="4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COVID-19 Facts</a:t>
            </a:r>
            <a:endParaRPr b="0"/>
          </a:p>
        </p:txBody>
      </p:sp>
      <p:pic>
        <p:nvPicPr>
          <p:cNvPr id="218" name="Google Shape;218;p23"/>
          <p:cNvPicPr preferRelativeResize="0"/>
          <p:nvPr/>
        </p:nvPicPr>
        <p:blipFill>
          <a:blip r:embed="rId4">
            <a:alphaModFix/>
          </a:blip>
          <a:stretch>
            <a:fillRect/>
          </a:stretch>
        </p:blipFill>
        <p:spPr>
          <a:xfrm>
            <a:off x="0" y="2537925"/>
            <a:ext cx="3089605" cy="2055975"/>
          </a:xfrm>
          <a:prstGeom prst="rect">
            <a:avLst/>
          </a:prstGeom>
          <a:noFill/>
          <a:ln>
            <a:noFill/>
          </a:ln>
        </p:spPr>
      </p:pic>
      <p:pic>
        <p:nvPicPr>
          <p:cNvPr id="219" name="Google Shape;219;p23"/>
          <p:cNvPicPr preferRelativeResize="0"/>
          <p:nvPr/>
        </p:nvPicPr>
        <p:blipFill rotWithShape="1">
          <a:blip r:embed="rId5">
            <a:alphaModFix/>
          </a:blip>
          <a:srcRect l="71376" b="26166"/>
          <a:stretch/>
        </p:blipFill>
        <p:spPr>
          <a:xfrm>
            <a:off x="6734401" y="481950"/>
            <a:ext cx="2409596" cy="4661550"/>
          </a:xfrm>
          <a:prstGeom prst="rect">
            <a:avLst/>
          </a:prstGeom>
          <a:noFill/>
          <a:ln>
            <a:noFill/>
          </a:ln>
        </p:spPr>
      </p:pic>
      <p:pic>
        <p:nvPicPr>
          <p:cNvPr id="220" name="Google Shape;220;p23"/>
          <p:cNvPicPr preferRelativeResize="0"/>
          <p:nvPr/>
        </p:nvPicPr>
        <p:blipFill rotWithShape="1">
          <a:blip r:embed="rId6">
            <a:alphaModFix/>
          </a:blip>
          <a:srcRect l="58791" t="34275" b="54176"/>
          <a:stretch/>
        </p:blipFill>
        <p:spPr>
          <a:xfrm>
            <a:off x="1786700" y="4549525"/>
            <a:ext cx="2409599" cy="593976"/>
          </a:xfrm>
          <a:prstGeom prst="rect">
            <a:avLst/>
          </a:prstGeom>
          <a:noFill/>
          <a:ln>
            <a:noFill/>
          </a:ln>
        </p:spPr>
      </p:pic>
      <p:pic>
        <p:nvPicPr>
          <p:cNvPr id="221" name="Google Shape;221;p23"/>
          <p:cNvPicPr preferRelativeResize="0"/>
          <p:nvPr/>
        </p:nvPicPr>
        <p:blipFill rotWithShape="1">
          <a:blip r:embed="rId6">
            <a:alphaModFix/>
          </a:blip>
          <a:srcRect t="34275" r="46833" b="54176"/>
          <a:stretch/>
        </p:blipFill>
        <p:spPr>
          <a:xfrm>
            <a:off x="0" y="4549525"/>
            <a:ext cx="3108850" cy="593976"/>
          </a:xfrm>
          <a:prstGeom prst="rect">
            <a:avLst/>
          </a:prstGeom>
          <a:noFill/>
          <a:ln>
            <a:noFill/>
          </a:ln>
        </p:spPr>
      </p:pic>
      <p:pic>
        <p:nvPicPr>
          <p:cNvPr id="222" name="Google Shape;222;p23"/>
          <p:cNvPicPr preferRelativeResize="0"/>
          <p:nvPr/>
        </p:nvPicPr>
        <p:blipFill rotWithShape="1">
          <a:blip r:embed="rId7">
            <a:alphaModFix/>
          </a:blip>
          <a:srcRect t="2707" b="13194"/>
          <a:stretch/>
        </p:blipFill>
        <p:spPr>
          <a:xfrm>
            <a:off x="4132500" y="2451700"/>
            <a:ext cx="2669374" cy="2691800"/>
          </a:xfrm>
          <a:prstGeom prst="rect">
            <a:avLst/>
          </a:prstGeom>
          <a:noFill/>
          <a:ln>
            <a:noFill/>
          </a:ln>
        </p:spPr>
      </p:pic>
      <p:pic>
        <p:nvPicPr>
          <p:cNvPr id="223" name="Google Shape;223;p23"/>
          <p:cNvPicPr preferRelativeResize="0"/>
          <p:nvPr/>
        </p:nvPicPr>
        <p:blipFill rotWithShape="1">
          <a:blip r:embed="rId8">
            <a:alphaModFix/>
          </a:blip>
          <a:srcRect l="10370"/>
          <a:stretch/>
        </p:blipFill>
        <p:spPr>
          <a:xfrm>
            <a:off x="3525900" y="481950"/>
            <a:ext cx="3275974" cy="2055975"/>
          </a:xfrm>
          <a:prstGeom prst="rect">
            <a:avLst/>
          </a:prstGeom>
          <a:noFill/>
          <a:ln>
            <a:noFill/>
          </a:ln>
        </p:spPr>
      </p:pic>
      <p:pic>
        <p:nvPicPr>
          <p:cNvPr id="224" name="Google Shape;224;p23"/>
          <p:cNvPicPr preferRelativeResize="0"/>
          <p:nvPr/>
        </p:nvPicPr>
        <p:blipFill>
          <a:blip r:embed="rId9">
            <a:alphaModFix/>
          </a:blip>
          <a:stretch>
            <a:fillRect/>
          </a:stretch>
        </p:blipFill>
        <p:spPr>
          <a:xfrm>
            <a:off x="0" y="481950"/>
            <a:ext cx="4452803" cy="205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30" name="Google Shape;230;p24"/>
          <p:cNvPicPr preferRelativeResize="0"/>
          <p:nvPr/>
        </p:nvPicPr>
        <p:blipFill>
          <a:blip r:embed="rId4">
            <a:alphaModFix/>
          </a:blip>
          <a:stretch>
            <a:fillRect/>
          </a:stretch>
        </p:blipFill>
        <p:spPr>
          <a:xfrm>
            <a:off x="2787125" y="1073063"/>
            <a:ext cx="3752525" cy="375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75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230"/>
                                        </p:tgtEl>
                                        <p:attrNameLst>
                                          <p:attrName>style.visibility</p:attrName>
                                        </p:attrNameLst>
                                      </p:cBhvr>
                                      <p:to>
                                        <p:strVal val="visible"/>
                                      </p:to>
                                    </p:set>
                                    <p:anim calcmode="lin" valueType="num">
                                      <p:cBhvr additive="base">
                                        <p:cTn id="12" dur="1000"/>
                                        <p:tgtEl>
                                          <p:spTgt spid="230"/>
                                        </p:tgtEl>
                                        <p:attrNameLst>
                                          <p:attrName>ppt_w</p:attrName>
                                        </p:attrNameLst>
                                      </p:cBhvr>
                                      <p:tavLst>
                                        <p:tav tm="0">
                                          <p:val>
                                            <p:strVal val="0"/>
                                          </p:val>
                                        </p:tav>
                                        <p:tav tm="100000">
                                          <p:val>
                                            <p:strVal val="#ppt_w"/>
                                          </p:val>
                                        </p:tav>
                                      </p:tavLst>
                                    </p:anim>
                                    <p:anim calcmode="lin" valueType="num">
                                      <p:cBhvr additive="base">
                                        <p:cTn id="13" dur="1000"/>
                                        <p:tgtEl>
                                          <p:spTgt spid="2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730000" y="1318650"/>
            <a:ext cx="4149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DIAMOND PRINCESS</a:t>
            </a:r>
            <a:endParaRPr/>
          </a:p>
        </p:txBody>
      </p:sp>
      <p:pic>
        <p:nvPicPr>
          <p:cNvPr id="236" name="Google Shape;236;p25"/>
          <p:cNvPicPr preferRelativeResize="0"/>
          <p:nvPr/>
        </p:nvPicPr>
        <p:blipFill rotWithShape="1">
          <a:blip r:embed="rId3">
            <a:alphaModFix/>
          </a:blip>
          <a:srcRect l="7990" r="7813"/>
          <a:stretch/>
        </p:blipFill>
        <p:spPr>
          <a:xfrm>
            <a:off x="0" y="1880575"/>
            <a:ext cx="9144000" cy="2714963"/>
          </a:xfrm>
          <a:prstGeom prst="rect">
            <a:avLst/>
          </a:prstGeom>
          <a:noFill/>
          <a:ln>
            <a:noFill/>
          </a:ln>
        </p:spPr>
      </p:pic>
      <p:pic>
        <p:nvPicPr>
          <p:cNvPr id="237" name="Google Shape;237;p25"/>
          <p:cNvPicPr preferRelativeResize="0"/>
          <p:nvPr/>
        </p:nvPicPr>
        <p:blipFill>
          <a:blip r:embed="rId4">
            <a:alphaModFix/>
          </a:blip>
          <a:stretch>
            <a:fillRect/>
          </a:stretch>
        </p:blipFill>
        <p:spPr>
          <a:xfrm>
            <a:off x="4217837" y="150700"/>
            <a:ext cx="2784126" cy="165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6"/>
          <p:cNvPicPr preferRelativeResize="0"/>
          <p:nvPr/>
        </p:nvPicPr>
        <p:blipFill>
          <a:blip r:embed="rId3">
            <a:alphaModFix/>
          </a:blip>
          <a:stretch>
            <a:fillRect/>
          </a:stretch>
        </p:blipFill>
        <p:spPr>
          <a:xfrm>
            <a:off x="1773638" y="80213"/>
            <a:ext cx="5596715" cy="4983076"/>
          </a:xfrm>
          <a:prstGeom prst="rect">
            <a:avLst/>
          </a:prstGeom>
          <a:noFill/>
          <a:ln>
            <a:noFill/>
          </a:ln>
        </p:spPr>
      </p:pic>
      <p:sp>
        <p:nvSpPr>
          <p:cNvPr id="243" name="Google Shape;243;p26"/>
          <p:cNvSpPr txBox="1"/>
          <p:nvPr/>
        </p:nvSpPr>
        <p:spPr>
          <a:xfrm>
            <a:off x="5032207" y="3919607"/>
            <a:ext cx="2400300" cy="2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Lato"/>
                <a:ea typeface="Lato"/>
                <a:cs typeface="Lato"/>
                <a:sym typeface="Lato"/>
              </a:rPr>
              <a:t>March 11 WHO declares COVID-19 a Pandemic</a:t>
            </a:r>
            <a:endParaRPr sz="1600" dirty="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43</TotalTime>
  <Words>2163</Words>
  <Application>Microsoft Office PowerPoint</Application>
  <PresentationFormat>On-screen Show (16:9)</PresentationFormat>
  <Paragraphs>162</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Trebuchet MS</vt:lpstr>
      <vt:lpstr>Open Sans</vt:lpstr>
      <vt:lpstr>Wingdings 3</vt:lpstr>
      <vt:lpstr>Lato</vt:lpstr>
      <vt:lpstr>Arial</vt:lpstr>
      <vt:lpstr>Wingdings</vt:lpstr>
      <vt:lpstr>Raleway</vt:lpstr>
      <vt:lpstr>Calibri</vt:lpstr>
      <vt:lpstr>Facet</vt:lpstr>
      <vt:lpstr>Coronavirus  COVID-19 Analysis</vt:lpstr>
      <vt:lpstr>Overview</vt:lpstr>
      <vt:lpstr>Core Message</vt:lpstr>
      <vt:lpstr>PowerPoint Presentation</vt:lpstr>
      <vt:lpstr>PowerPoint Presentation</vt:lpstr>
      <vt:lpstr>COVID-19 Facts</vt:lpstr>
      <vt:lpstr>PowerPoint Presentation</vt:lpstr>
      <vt:lpstr>DIAMOND PRINCESS</vt:lpstr>
      <vt:lpstr>PowerPoint Presentation</vt:lpstr>
      <vt:lpstr>Confirmed cases as of March 13 https://drive.google.com/drive/my-drive</vt:lpstr>
      <vt:lpstr>PowerPoint Presentation</vt:lpstr>
      <vt:lpstr>DATA SOURCES</vt:lpstr>
      <vt:lpstr>DATA EXPLORATION AND CLEANING</vt:lpstr>
      <vt:lpstr>ANALYSIS PROCESS</vt:lpstr>
      <vt:lpstr>PowerPoint Presentation</vt:lpstr>
      <vt:lpstr>PowerPoint Presentation</vt:lpstr>
      <vt:lpstr>Project objective</vt:lpstr>
      <vt:lpstr>COVID-19 in China, US and Canada</vt:lpstr>
      <vt:lpstr>AutoRegressive Integrated Moving Average - ARIMA</vt:lpstr>
      <vt:lpstr>What will North America like in 2 weeks</vt:lpstr>
      <vt:lpstr>Thank you.   And please don’t hoard toilet paper. Thank you again.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COVID-19 Analysis</dc:title>
  <dc:creator>Nadia Chenier-Yacoub</dc:creator>
  <cp:lastModifiedBy>Nadia Chenier-Yacoub</cp:lastModifiedBy>
  <cp:revision>2</cp:revision>
  <dcterms:modified xsi:type="dcterms:W3CDTF">2020-03-19T23:49:16Z</dcterms:modified>
</cp:coreProperties>
</file>